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9" r:id="rId4"/>
    <p:sldId id="273" r:id="rId5"/>
    <p:sldId id="260" r:id="rId6"/>
    <p:sldId id="261" r:id="rId7"/>
    <p:sldId id="268" r:id="rId8"/>
    <p:sldId id="269" r:id="rId9"/>
    <p:sldId id="275" r:id="rId10"/>
    <p:sldId id="262" r:id="rId11"/>
    <p:sldId id="258" r:id="rId12"/>
    <p:sldId id="263" r:id="rId13"/>
    <p:sldId id="270" r:id="rId14"/>
    <p:sldId id="271" r:id="rId15"/>
    <p:sldId id="272" r:id="rId16"/>
    <p:sldId id="26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1609635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3608100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56692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1842945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54085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66412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1922836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369199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26475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E8249E-32C1-4C02-A07D-56B68FEAD6C5}"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908306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E8249E-32C1-4C02-A07D-56B68FEAD6C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137960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E8249E-32C1-4C02-A07D-56B68FEAD6C5}"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1773411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E8249E-32C1-4C02-A07D-56B68FEAD6C5}"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30123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8249E-32C1-4C02-A07D-56B68FEAD6C5}"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291967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E8249E-32C1-4C02-A07D-56B68FEAD6C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325087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E8249E-32C1-4C02-A07D-56B68FEAD6C5}"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492CB9-860A-40FA-AD26-4D16F4FAE620}" type="slidenum">
              <a:rPr lang="en-US" smtClean="0"/>
              <a:t>‹#›</a:t>
            </a:fld>
            <a:endParaRPr lang="en-US"/>
          </a:p>
        </p:txBody>
      </p:sp>
    </p:spTree>
    <p:extLst>
      <p:ext uri="{BB962C8B-B14F-4D97-AF65-F5344CB8AC3E}">
        <p14:creationId xmlns:p14="http://schemas.microsoft.com/office/powerpoint/2010/main" val="3135642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E8249E-32C1-4C02-A07D-56B68FEAD6C5}" type="datetimeFigureOut">
              <a:rPr lang="en-US" smtClean="0"/>
              <a:t>11/1/2022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492CB9-860A-40FA-AD26-4D16F4FAE620}" type="slidenum">
              <a:rPr lang="en-US" smtClean="0"/>
              <a:t>‹#›</a:t>
            </a:fld>
            <a:endParaRPr lang="en-US"/>
          </a:p>
        </p:txBody>
      </p:sp>
    </p:spTree>
    <p:extLst>
      <p:ext uri="{BB962C8B-B14F-4D97-AF65-F5344CB8AC3E}">
        <p14:creationId xmlns:p14="http://schemas.microsoft.com/office/powerpoint/2010/main" val="27308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A3770-527B-45DB-B2E1-CE07A410DBD1}"/>
              </a:ext>
            </a:extLst>
          </p:cNvPr>
          <p:cNvSpPr>
            <a:spLocks noGrp="1"/>
          </p:cNvSpPr>
          <p:nvPr>
            <p:ph type="ctrTitle"/>
          </p:nvPr>
        </p:nvSpPr>
        <p:spPr>
          <a:xfrm>
            <a:off x="1392593" y="2404531"/>
            <a:ext cx="7966010" cy="1646302"/>
          </a:xfrm>
        </p:spPr>
        <p:txBody>
          <a:bodyPr/>
          <a:lstStyle/>
          <a:p>
            <a:pPr algn="l"/>
            <a:r>
              <a:rPr lang="en-US" sz="6000" u="sng" dirty="0" err="1">
                <a:solidFill>
                  <a:srgbClr val="007033"/>
                </a:solidFill>
              </a:rPr>
              <a:t>LiBBY</a:t>
            </a:r>
            <a:r>
              <a:rPr lang="en-US" sz="4800" b="1" u="sng" dirty="0">
                <a:solidFill>
                  <a:srgbClr val="007033"/>
                </a:solidFill>
              </a:rPr>
              <a:t> </a:t>
            </a:r>
            <a:br>
              <a:rPr lang="en-US" sz="4800" b="1" u="sng" dirty="0">
                <a:solidFill>
                  <a:srgbClr val="007033"/>
                </a:solidFill>
              </a:rPr>
            </a:br>
            <a:r>
              <a:rPr lang="en-US" sz="4800" dirty="0">
                <a:solidFill>
                  <a:srgbClr val="007033"/>
                </a:solidFill>
              </a:rPr>
              <a:t>Life’s End Benefits of </a:t>
            </a:r>
            <a:br>
              <a:rPr lang="en-US" sz="4800" dirty="0">
                <a:solidFill>
                  <a:srgbClr val="007033"/>
                </a:solidFill>
              </a:rPr>
            </a:br>
            <a:r>
              <a:rPr lang="en-US" sz="4800" dirty="0">
                <a:solidFill>
                  <a:srgbClr val="007033"/>
                </a:solidFill>
              </a:rPr>
              <a:t>Cannabidiol and </a:t>
            </a:r>
            <a:br>
              <a:rPr lang="en-US" sz="4800" dirty="0">
                <a:solidFill>
                  <a:srgbClr val="007033"/>
                </a:solidFill>
              </a:rPr>
            </a:br>
            <a:r>
              <a:rPr lang="en-US" sz="4800" dirty="0">
                <a:solidFill>
                  <a:srgbClr val="007033"/>
                </a:solidFill>
              </a:rPr>
              <a:t>Tetrahydrocannabinol Study </a:t>
            </a:r>
          </a:p>
        </p:txBody>
      </p:sp>
      <p:sp>
        <p:nvSpPr>
          <p:cNvPr id="3" name="Subtitle 2">
            <a:extLst>
              <a:ext uri="{FF2B5EF4-FFF2-40B4-BE49-F238E27FC236}">
                <a16:creationId xmlns:a16="http://schemas.microsoft.com/office/drawing/2014/main" id="{B5E27CEC-7761-417B-8F50-3880F94433F5}"/>
              </a:ext>
            </a:extLst>
          </p:cNvPr>
          <p:cNvSpPr>
            <a:spLocks noGrp="1"/>
          </p:cNvSpPr>
          <p:nvPr>
            <p:ph type="subTitle" idx="1"/>
          </p:nvPr>
        </p:nvSpPr>
        <p:spPr>
          <a:xfrm>
            <a:off x="1392593" y="4134809"/>
            <a:ext cx="7851537" cy="1332930"/>
          </a:xfrm>
        </p:spPr>
        <p:txBody>
          <a:bodyPr>
            <a:normAutofit fontScale="70000" lnSpcReduction="20000"/>
          </a:bodyPr>
          <a:lstStyle/>
          <a:p>
            <a:pPr algn="l"/>
            <a:r>
              <a:rPr lang="en-US" sz="2400" dirty="0"/>
              <a:t>Jacobo Mintzer, MD, MBA </a:t>
            </a:r>
          </a:p>
          <a:p>
            <a:pPr algn="l"/>
            <a:r>
              <a:rPr lang="en-US" sz="2400" dirty="0"/>
              <a:t>Psychiatrist, Ralph. H. </a:t>
            </a:r>
            <a:r>
              <a:rPr lang="en-US" sz="2400"/>
              <a:t>Johnson VA Health Care System</a:t>
            </a:r>
            <a:endParaRPr lang="en-US" sz="2400" dirty="0"/>
          </a:p>
          <a:p>
            <a:pPr algn="l"/>
            <a:r>
              <a:rPr lang="en-US" sz="2400" dirty="0"/>
              <a:t>Professor, College of Health Professions </a:t>
            </a:r>
          </a:p>
          <a:p>
            <a:pPr algn="l"/>
            <a:r>
              <a:rPr lang="en-US" sz="2400" dirty="0"/>
              <a:t>Medical University of South Carolina</a:t>
            </a:r>
          </a:p>
          <a:p>
            <a:endParaRPr lang="en-US" sz="2400" dirty="0"/>
          </a:p>
        </p:txBody>
      </p:sp>
      <p:pic>
        <p:nvPicPr>
          <p:cNvPr id="4" name="Picture 3">
            <a:extLst>
              <a:ext uri="{FF2B5EF4-FFF2-40B4-BE49-F238E27FC236}">
                <a16:creationId xmlns:a16="http://schemas.microsoft.com/office/drawing/2014/main" id="{3C082BB0-FF41-44A9-B2E2-C9FC5A6E4EF4}"/>
              </a:ext>
            </a:extLst>
          </p:cNvPr>
          <p:cNvPicPr>
            <a:picLocks noChangeAspect="1"/>
          </p:cNvPicPr>
          <p:nvPr/>
        </p:nvPicPr>
        <p:blipFill>
          <a:blip r:embed="rId2"/>
          <a:stretch>
            <a:fillRect/>
          </a:stretch>
        </p:blipFill>
        <p:spPr>
          <a:xfrm>
            <a:off x="0" y="5856941"/>
            <a:ext cx="1947127" cy="999291"/>
          </a:xfrm>
          <a:prstGeom prst="rect">
            <a:avLst/>
          </a:prstGeom>
        </p:spPr>
      </p:pic>
    </p:spTree>
    <p:extLst>
      <p:ext uri="{BB962C8B-B14F-4D97-AF65-F5344CB8AC3E}">
        <p14:creationId xmlns:p14="http://schemas.microsoft.com/office/powerpoint/2010/main" val="3522182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9BD0476-360A-F0B0-B7AF-C1A30EC5BBAB}"/>
              </a:ext>
            </a:extLst>
          </p:cNvPr>
          <p:cNvPicPr>
            <a:picLocks noChangeAspect="1"/>
          </p:cNvPicPr>
          <p:nvPr/>
        </p:nvPicPr>
        <p:blipFill>
          <a:blip r:embed="rId2"/>
          <a:stretch>
            <a:fillRect/>
          </a:stretch>
        </p:blipFill>
        <p:spPr>
          <a:xfrm>
            <a:off x="492579" y="5858709"/>
            <a:ext cx="1947127" cy="999291"/>
          </a:xfrm>
          <a:prstGeom prst="rect">
            <a:avLst/>
          </a:prstGeom>
        </p:spPr>
      </p:pic>
      <p:sp>
        <p:nvSpPr>
          <p:cNvPr id="2" name="Title 1">
            <a:extLst>
              <a:ext uri="{FF2B5EF4-FFF2-40B4-BE49-F238E27FC236}">
                <a16:creationId xmlns:a16="http://schemas.microsoft.com/office/drawing/2014/main" id="{C707CFD1-A340-4E1D-846D-9024B383C6FE}"/>
              </a:ext>
            </a:extLst>
          </p:cNvPr>
          <p:cNvSpPr>
            <a:spLocks noGrp="1"/>
          </p:cNvSpPr>
          <p:nvPr>
            <p:ph type="title"/>
          </p:nvPr>
        </p:nvSpPr>
        <p:spPr/>
        <p:txBody>
          <a:bodyPr/>
          <a:lstStyle/>
          <a:p>
            <a:r>
              <a:rPr lang="en-US" dirty="0">
                <a:solidFill>
                  <a:srgbClr val="007033"/>
                </a:solidFill>
              </a:rPr>
              <a:t>Preliminary Data</a:t>
            </a:r>
          </a:p>
        </p:txBody>
      </p:sp>
      <p:sp>
        <p:nvSpPr>
          <p:cNvPr id="3" name="Content Placeholder 2">
            <a:extLst>
              <a:ext uri="{FF2B5EF4-FFF2-40B4-BE49-F238E27FC236}">
                <a16:creationId xmlns:a16="http://schemas.microsoft.com/office/drawing/2014/main" id="{A4DE8546-DBD4-45E8-B21B-7607EC3BB250}"/>
              </a:ext>
            </a:extLst>
          </p:cNvPr>
          <p:cNvSpPr>
            <a:spLocks noGrp="1"/>
          </p:cNvSpPr>
          <p:nvPr>
            <p:ph idx="1"/>
          </p:nvPr>
        </p:nvSpPr>
        <p:spPr>
          <a:xfrm>
            <a:off x="350762" y="1270000"/>
            <a:ext cx="9371735" cy="4740676"/>
          </a:xfrm>
        </p:spPr>
        <p:txBody>
          <a:bodyPr>
            <a:normAutofit fontScale="92500" lnSpcReduction="20000"/>
          </a:bodyPr>
          <a:lstStyle/>
          <a:p>
            <a:r>
              <a:rPr lang="en-US" dirty="0"/>
              <a:t>This study is based on a preliminary, double-blind, placebo-controlled, cross-over study in a similar population using nabilone, a synthetic derivative of THC and a CB1 and CB2 partial agonist.</a:t>
            </a:r>
          </a:p>
          <a:p>
            <a:r>
              <a:rPr lang="en-US" dirty="0"/>
              <a:t>The primary outcome measure was CMAI total score. </a:t>
            </a:r>
          </a:p>
          <a:p>
            <a:r>
              <a:rPr lang="en-US" dirty="0"/>
              <a:t>Secondary measures included:</a:t>
            </a:r>
          </a:p>
          <a:p>
            <a:pPr lvl="1"/>
            <a:r>
              <a:rPr lang="en-US" dirty="0"/>
              <a:t>Modified version of the Clinical Global Impression of Change (CGIC) scale</a:t>
            </a:r>
          </a:p>
          <a:p>
            <a:pPr lvl="1"/>
            <a:r>
              <a:rPr lang="en-US" dirty="0"/>
              <a:t>Mini Mental State Examination (MMSE)</a:t>
            </a:r>
          </a:p>
          <a:p>
            <a:pPr lvl="1"/>
            <a:r>
              <a:rPr lang="en-US" dirty="0"/>
              <a:t>Neuropsychiatric Inventory Nursing Home version (NPI-NH) total, agitation/aggression and its caregiver distress scores</a:t>
            </a:r>
          </a:p>
          <a:p>
            <a:pPr lvl="1"/>
            <a:r>
              <a:rPr lang="en-US" dirty="0"/>
              <a:t>Pain Assessment in Advanced Dementia Scale (PAIN-AD)</a:t>
            </a:r>
          </a:p>
          <a:p>
            <a:pPr lvl="1"/>
            <a:r>
              <a:rPr lang="en-US" dirty="0"/>
              <a:t>Mini Nutritional Assessment – Short Form (MNA-SF).   </a:t>
            </a:r>
          </a:p>
          <a:p>
            <a:r>
              <a:rPr lang="en-US" dirty="0"/>
              <a:t>Study results showed positive outcomes on the primary measure and all secondary agitation measures, with a positive trend on global measures.</a:t>
            </a:r>
          </a:p>
          <a:p>
            <a:r>
              <a:rPr lang="en-US" dirty="0"/>
              <a:t>Other measures showed no significant changes. </a:t>
            </a:r>
          </a:p>
          <a:p>
            <a:r>
              <a:rPr lang="en-US" dirty="0"/>
              <a:t>In the current proposal, we chose to use THC and CBD oils because of the enhanced synergistic effects that the combination can provide while maintaining a low side effects profile. </a:t>
            </a:r>
          </a:p>
          <a:p>
            <a:endParaRPr lang="en-US" dirty="0"/>
          </a:p>
        </p:txBody>
      </p:sp>
    </p:spTree>
    <p:extLst>
      <p:ext uri="{BB962C8B-B14F-4D97-AF65-F5344CB8AC3E}">
        <p14:creationId xmlns:p14="http://schemas.microsoft.com/office/powerpoint/2010/main" val="2953137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8F3AA-47AC-402A-BE0F-817D9067DD0C}"/>
              </a:ext>
            </a:extLst>
          </p:cNvPr>
          <p:cNvSpPr>
            <a:spLocks noGrp="1"/>
          </p:cNvSpPr>
          <p:nvPr>
            <p:ph type="title"/>
          </p:nvPr>
        </p:nvSpPr>
        <p:spPr/>
        <p:txBody>
          <a:bodyPr/>
          <a:lstStyle/>
          <a:p>
            <a:r>
              <a:rPr lang="en-US" dirty="0" err="1">
                <a:solidFill>
                  <a:srgbClr val="007033"/>
                </a:solidFill>
              </a:rPr>
              <a:t>LiBBY</a:t>
            </a:r>
            <a:r>
              <a:rPr lang="en-US" dirty="0">
                <a:solidFill>
                  <a:srgbClr val="007033"/>
                </a:solidFill>
              </a:rPr>
              <a:t> Study</a:t>
            </a:r>
          </a:p>
        </p:txBody>
      </p:sp>
      <p:sp>
        <p:nvSpPr>
          <p:cNvPr id="3" name="Content Placeholder 2">
            <a:extLst>
              <a:ext uri="{FF2B5EF4-FFF2-40B4-BE49-F238E27FC236}">
                <a16:creationId xmlns:a16="http://schemas.microsoft.com/office/drawing/2014/main" id="{A5BC19B8-7A90-45B2-8759-AAB5E5C4838E}"/>
              </a:ext>
            </a:extLst>
          </p:cNvPr>
          <p:cNvSpPr>
            <a:spLocks noGrp="1"/>
          </p:cNvSpPr>
          <p:nvPr>
            <p:ph idx="1"/>
          </p:nvPr>
        </p:nvSpPr>
        <p:spPr>
          <a:xfrm>
            <a:off x="677334" y="1858748"/>
            <a:ext cx="8596668" cy="3880773"/>
          </a:xfrm>
        </p:spPr>
        <p:txBody>
          <a:bodyPr>
            <a:normAutofit/>
          </a:bodyPr>
          <a:lstStyle/>
          <a:p>
            <a:r>
              <a:rPr lang="en-US" sz="2400" dirty="0" err="1"/>
              <a:t>LiBBY</a:t>
            </a:r>
            <a:r>
              <a:rPr lang="en-US" sz="2400" dirty="0"/>
              <a:t> is a 12-week, phase 2, multicenter, randomized, double-blind, parallel-group, placebo-controlled study in HAD, evaluating the efficacy and tolerability of a THC/CBD oral combination. </a:t>
            </a:r>
          </a:p>
          <a:p>
            <a:r>
              <a:rPr lang="en-US" sz="2400" dirty="0"/>
              <a:t>A total daily dose of 8 mg of THC and 400 mg of CBD dissolved in digestible oil will be administered 2 times per day with a maximum of 4 mg of THC and 200 mg of CBD per dose.</a:t>
            </a:r>
          </a:p>
          <a:p>
            <a:endParaRPr lang="en-US" dirty="0"/>
          </a:p>
        </p:txBody>
      </p:sp>
      <p:pic>
        <p:nvPicPr>
          <p:cNvPr id="4" name="Picture 3">
            <a:extLst>
              <a:ext uri="{FF2B5EF4-FFF2-40B4-BE49-F238E27FC236}">
                <a16:creationId xmlns:a16="http://schemas.microsoft.com/office/drawing/2014/main" id="{75AC5386-CA01-5BB6-932B-739B80E11466}"/>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3812018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5A669-19C2-4469-90A8-9EF3AA618EE0}"/>
              </a:ext>
            </a:extLst>
          </p:cNvPr>
          <p:cNvSpPr>
            <a:spLocks noGrp="1"/>
          </p:cNvSpPr>
          <p:nvPr>
            <p:ph type="title"/>
          </p:nvPr>
        </p:nvSpPr>
        <p:spPr/>
        <p:txBody>
          <a:bodyPr/>
          <a:lstStyle/>
          <a:p>
            <a:r>
              <a:rPr lang="en-US" dirty="0">
                <a:solidFill>
                  <a:srgbClr val="007033"/>
                </a:solidFill>
              </a:rPr>
              <a:t>Primary Objective &amp; Endpoint</a:t>
            </a:r>
          </a:p>
        </p:txBody>
      </p:sp>
      <p:sp>
        <p:nvSpPr>
          <p:cNvPr id="3" name="Content Placeholder 2">
            <a:extLst>
              <a:ext uri="{FF2B5EF4-FFF2-40B4-BE49-F238E27FC236}">
                <a16:creationId xmlns:a16="http://schemas.microsoft.com/office/drawing/2014/main" id="{790AE985-78A8-419C-866A-AEE67E9ABD3E}"/>
              </a:ext>
            </a:extLst>
          </p:cNvPr>
          <p:cNvSpPr>
            <a:spLocks noGrp="1"/>
          </p:cNvSpPr>
          <p:nvPr>
            <p:ph idx="1"/>
          </p:nvPr>
        </p:nvSpPr>
        <p:spPr/>
        <p:txBody>
          <a:bodyPr/>
          <a:lstStyle/>
          <a:p>
            <a:r>
              <a:rPr lang="en-US" sz="2400" b="1" dirty="0"/>
              <a:t>Objective</a:t>
            </a:r>
            <a:r>
              <a:rPr lang="en-US" sz="2400" dirty="0"/>
              <a:t> – Evaluate efficacy and tolerability of THC/CBD oral combination in study population, HAD.</a:t>
            </a:r>
          </a:p>
          <a:p>
            <a:r>
              <a:rPr lang="en-US" sz="2400" b="1" dirty="0"/>
              <a:t>Endpoint</a:t>
            </a:r>
            <a:r>
              <a:rPr lang="en-US" sz="2400" dirty="0"/>
              <a:t> – Study treatment will reduce symptoms of agitation as measured by CMAI compared to placebo at 2 weeks.</a:t>
            </a:r>
          </a:p>
          <a:p>
            <a:endParaRPr lang="en-US" dirty="0"/>
          </a:p>
        </p:txBody>
      </p:sp>
      <p:pic>
        <p:nvPicPr>
          <p:cNvPr id="4" name="Picture 3">
            <a:extLst>
              <a:ext uri="{FF2B5EF4-FFF2-40B4-BE49-F238E27FC236}">
                <a16:creationId xmlns:a16="http://schemas.microsoft.com/office/drawing/2014/main" id="{656103A7-0885-664A-F489-FF47020ED95D}"/>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2428197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909CA-F5FF-464F-8A3C-EB8D0DB82014}"/>
              </a:ext>
            </a:extLst>
          </p:cNvPr>
          <p:cNvSpPr>
            <a:spLocks noGrp="1"/>
          </p:cNvSpPr>
          <p:nvPr>
            <p:ph type="title"/>
          </p:nvPr>
        </p:nvSpPr>
        <p:spPr/>
        <p:txBody>
          <a:bodyPr/>
          <a:lstStyle/>
          <a:p>
            <a:r>
              <a:rPr lang="en-US" dirty="0">
                <a:solidFill>
                  <a:srgbClr val="007033"/>
                </a:solidFill>
              </a:rPr>
              <a:t>Inclusion Criteria</a:t>
            </a:r>
          </a:p>
        </p:txBody>
      </p:sp>
      <p:sp>
        <p:nvSpPr>
          <p:cNvPr id="3" name="Content Placeholder 2">
            <a:extLst>
              <a:ext uri="{FF2B5EF4-FFF2-40B4-BE49-F238E27FC236}">
                <a16:creationId xmlns:a16="http://schemas.microsoft.com/office/drawing/2014/main" id="{2D5E449F-DBE3-4277-97AB-72101695DCAC}"/>
              </a:ext>
            </a:extLst>
          </p:cNvPr>
          <p:cNvSpPr>
            <a:spLocks noGrp="1"/>
          </p:cNvSpPr>
          <p:nvPr>
            <p:ph idx="1"/>
          </p:nvPr>
        </p:nvSpPr>
        <p:spPr>
          <a:xfrm>
            <a:off x="677334" y="1657685"/>
            <a:ext cx="7873108" cy="3880773"/>
          </a:xfrm>
        </p:spPr>
        <p:txBody>
          <a:bodyPr>
            <a:normAutofit/>
          </a:bodyPr>
          <a:lstStyle/>
          <a:p>
            <a:r>
              <a:rPr lang="en-US" sz="2000" dirty="0"/>
              <a:t>Provision of signed and dated informed consent from participant or legally authorized representative</a:t>
            </a:r>
          </a:p>
          <a:p>
            <a:r>
              <a:rPr lang="en-US" sz="2000" dirty="0"/>
              <a:t>As assessed by investigator, participant is likely to be able to comply with the protocol for at least 2 weeks</a:t>
            </a:r>
          </a:p>
          <a:p>
            <a:r>
              <a:rPr lang="en-US" sz="2000" dirty="0"/>
              <a:t>Ability to take or be administered liquid medication</a:t>
            </a:r>
          </a:p>
          <a:p>
            <a:r>
              <a:rPr lang="en-US" sz="2000" dirty="0"/>
              <a:t>Person of any sex/gender 40 years of age or older</a:t>
            </a:r>
          </a:p>
          <a:p>
            <a:r>
              <a:rPr lang="en-US" sz="2000" dirty="0"/>
              <a:t>Meets DSM-V criteria for Major Neurocognitive Disorder</a:t>
            </a:r>
          </a:p>
          <a:p>
            <a:r>
              <a:rPr lang="en-US" sz="2000" dirty="0"/>
              <a:t>Current clinically significant agitation as demonstrated by an  Neuropsychiatric Inventory (NPI)-agitation subscale of 4 or above at Screening</a:t>
            </a:r>
          </a:p>
        </p:txBody>
      </p:sp>
      <p:pic>
        <p:nvPicPr>
          <p:cNvPr id="4" name="Picture 3">
            <a:extLst>
              <a:ext uri="{FF2B5EF4-FFF2-40B4-BE49-F238E27FC236}">
                <a16:creationId xmlns:a16="http://schemas.microsoft.com/office/drawing/2014/main" id="{62659594-8ACF-03FA-C2EE-0C8C24193FBB}"/>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1229882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77E25-8E5F-48AE-99D8-82425CD99897}"/>
              </a:ext>
            </a:extLst>
          </p:cNvPr>
          <p:cNvSpPr>
            <a:spLocks noGrp="1"/>
          </p:cNvSpPr>
          <p:nvPr>
            <p:ph type="title"/>
          </p:nvPr>
        </p:nvSpPr>
        <p:spPr/>
        <p:txBody>
          <a:bodyPr/>
          <a:lstStyle/>
          <a:p>
            <a:r>
              <a:rPr lang="en-US" dirty="0">
                <a:solidFill>
                  <a:srgbClr val="007033"/>
                </a:solidFill>
              </a:rPr>
              <a:t>Inclusion Criteria </a:t>
            </a:r>
            <a:r>
              <a:rPr lang="en-US" dirty="0" err="1">
                <a:solidFill>
                  <a:srgbClr val="007033"/>
                </a:solidFill>
              </a:rPr>
              <a:t>Con’t</a:t>
            </a:r>
            <a:endParaRPr lang="en-US" dirty="0">
              <a:solidFill>
                <a:srgbClr val="007033"/>
              </a:solidFill>
            </a:endParaRPr>
          </a:p>
        </p:txBody>
      </p:sp>
      <p:sp>
        <p:nvSpPr>
          <p:cNvPr id="3" name="Content Placeholder 2">
            <a:extLst>
              <a:ext uri="{FF2B5EF4-FFF2-40B4-BE49-F238E27FC236}">
                <a16:creationId xmlns:a16="http://schemas.microsoft.com/office/drawing/2014/main" id="{0020B854-0AEA-41D5-B792-1A16AAF21D6A}"/>
              </a:ext>
            </a:extLst>
          </p:cNvPr>
          <p:cNvSpPr>
            <a:spLocks noGrp="1"/>
          </p:cNvSpPr>
          <p:nvPr>
            <p:ph idx="1"/>
          </p:nvPr>
        </p:nvSpPr>
        <p:spPr>
          <a:xfrm>
            <a:off x="492579" y="1446462"/>
            <a:ext cx="8953160" cy="4724399"/>
          </a:xfrm>
        </p:spPr>
        <p:txBody>
          <a:bodyPr>
            <a:normAutofit fontScale="92500" lnSpcReduction="20000"/>
          </a:bodyPr>
          <a:lstStyle/>
          <a:p>
            <a:r>
              <a:rPr lang="en-US" sz="2100" dirty="0"/>
              <a:t>Meets at least one of the following requirements:</a:t>
            </a:r>
          </a:p>
          <a:p>
            <a:pPr lvl="1"/>
            <a:r>
              <a:rPr lang="en-US" sz="2100" dirty="0"/>
              <a:t>Currently enrolled in-patient or out-patient hospice care</a:t>
            </a:r>
          </a:p>
          <a:p>
            <a:pPr lvl="1"/>
            <a:r>
              <a:rPr lang="en-US" sz="2100" dirty="0"/>
              <a:t>Score of 6D or more on the Functional Assessment Staging Tool (FAST)</a:t>
            </a:r>
          </a:p>
          <a:p>
            <a:pPr lvl="1"/>
            <a:r>
              <a:rPr lang="en-US" sz="2100" dirty="0"/>
              <a:t>Score of 12 or more on the Advanced Dementia Prognostic Tool (ADEPT)</a:t>
            </a:r>
          </a:p>
          <a:p>
            <a:r>
              <a:rPr lang="en-US" sz="2100" dirty="0"/>
              <a:t>Willing to agree not to use cannabinoids in any form (e.g., topically applied, ingested, inhaled, or other form of administration), other than the trial medication, during the first 12 weeks of the study</a:t>
            </a:r>
          </a:p>
          <a:p>
            <a:r>
              <a:rPr lang="en-US" sz="2100" dirty="0"/>
              <a:t>In the opinion of the investigator, has an informant (may be paid or unpaid caregiver) who is able and willing to provide accurate information about the participant.</a:t>
            </a:r>
          </a:p>
          <a:p>
            <a:r>
              <a:rPr lang="en-US" sz="2100" dirty="0"/>
              <a:t>Has a third-party clinician (hospice, palliative care, PCP) who is managing patient care.</a:t>
            </a:r>
          </a:p>
          <a:p>
            <a:r>
              <a:rPr lang="en-US" sz="2100" dirty="0"/>
              <a:t>In the opinion of the investigator, resides in an environment suitable to conduct a clinical trial (i.e., study intervention can be administered and concomitant medication use can be accurately documented)</a:t>
            </a:r>
            <a:endParaRPr lang="en-US" dirty="0"/>
          </a:p>
        </p:txBody>
      </p:sp>
      <p:pic>
        <p:nvPicPr>
          <p:cNvPr id="4" name="Picture 3">
            <a:extLst>
              <a:ext uri="{FF2B5EF4-FFF2-40B4-BE49-F238E27FC236}">
                <a16:creationId xmlns:a16="http://schemas.microsoft.com/office/drawing/2014/main" id="{929059E1-FA9B-6340-2FC5-926FD5D552BF}"/>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2208793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1DE05-BCAF-42FC-90AD-8E6F8C488309}"/>
              </a:ext>
            </a:extLst>
          </p:cNvPr>
          <p:cNvSpPr>
            <a:spLocks noGrp="1"/>
          </p:cNvSpPr>
          <p:nvPr>
            <p:ph type="title"/>
          </p:nvPr>
        </p:nvSpPr>
        <p:spPr/>
        <p:txBody>
          <a:bodyPr/>
          <a:lstStyle/>
          <a:p>
            <a:r>
              <a:rPr lang="en-US" dirty="0">
                <a:solidFill>
                  <a:srgbClr val="007033"/>
                </a:solidFill>
              </a:rPr>
              <a:t>Exclusion Criteria </a:t>
            </a:r>
          </a:p>
        </p:txBody>
      </p:sp>
      <p:sp>
        <p:nvSpPr>
          <p:cNvPr id="3" name="Content Placeholder 2">
            <a:extLst>
              <a:ext uri="{FF2B5EF4-FFF2-40B4-BE49-F238E27FC236}">
                <a16:creationId xmlns:a16="http://schemas.microsoft.com/office/drawing/2014/main" id="{25EA74F2-E3F5-4CBF-9D93-093F6C9BF57F}"/>
              </a:ext>
            </a:extLst>
          </p:cNvPr>
          <p:cNvSpPr>
            <a:spLocks noGrp="1"/>
          </p:cNvSpPr>
          <p:nvPr>
            <p:ph idx="1"/>
          </p:nvPr>
        </p:nvSpPr>
        <p:spPr>
          <a:xfrm>
            <a:off x="492579" y="1700463"/>
            <a:ext cx="8914535" cy="4812632"/>
          </a:xfrm>
        </p:spPr>
        <p:txBody>
          <a:bodyPr>
            <a:normAutofit/>
          </a:bodyPr>
          <a:lstStyle/>
          <a:p>
            <a:r>
              <a:rPr lang="en-US" sz="2600" dirty="0"/>
              <a:t>Use of cannabinoids or other forms of marijuana in the 3 weeks prior to Baseline based on self-report</a:t>
            </a:r>
          </a:p>
          <a:p>
            <a:r>
              <a:rPr lang="en-US" sz="2600" dirty="0"/>
              <a:t>Known allergic reactions, adverse reactions, or hypersensitivity to cannabinoids and/or components of sesame oil</a:t>
            </a:r>
          </a:p>
          <a:p>
            <a:r>
              <a:rPr lang="en-US" sz="2600" dirty="0"/>
              <a:t>Treatment with another investigational drug of other intervention within the previous 30 days or five half-lives of the investigational product, whichever is longer</a:t>
            </a:r>
          </a:p>
        </p:txBody>
      </p:sp>
      <p:pic>
        <p:nvPicPr>
          <p:cNvPr id="4" name="Picture 3">
            <a:extLst>
              <a:ext uri="{FF2B5EF4-FFF2-40B4-BE49-F238E27FC236}">
                <a16:creationId xmlns:a16="http://schemas.microsoft.com/office/drawing/2014/main" id="{9B46773C-C6B0-35CF-6223-31725AB3A178}"/>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1936048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B2FBC-D5A5-495E-9B18-D4F0D2718754}"/>
              </a:ext>
            </a:extLst>
          </p:cNvPr>
          <p:cNvSpPr>
            <a:spLocks noGrp="1"/>
          </p:cNvSpPr>
          <p:nvPr>
            <p:ph type="title"/>
          </p:nvPr>
        </p:nvSpPr>
        <p:spPr/>
        <p:txBody>
          <a:bodyPr/>
          <a:lstStyle/>
          <a:p>
            <a:r>
              <a:rPr lang="en-US" dirty="0">
                <a:solidFill>
                  <a:srgbClr val="007033"/>
                </a:solidFill>
              </a:rPr>
              <a:t>Conclusion</a:t>
            </a:r>
          </a:p>
        </p:txBody>
      </p:sp>
      <p:sp>
        <p:nvSpPr>
          <p:cNvPr id="3" name="Content Placeholder 2">
            <a:extLst>
              <a:ext uri="{FF2B5EF4-FFF2-40B4-BE49-F238E27FC236}">
                <a16:creationId xmlns:a16="http://schemas.microsoft.com/office/drawing/2014/main" id="{94AFD55C-F67C-4DB7-A4B4-04799D287EFC}"/>
              </a:ext>
            </a:extLst>
          </p:cNvPr>
          <p:cNvSpPr>
            <a:spLocks noGrp="1"/>
          </p:cNvSpPr>
          <p:nvPr>
            <p:ph idx="1"/>
          </p:nvPr>
        </p:nvSpPr>
        <p:spPr>
          <a:xfrm>
            <a:off x="677334" y="1663440"/>
            <a:ext cx="8724118" cy="3880773"/>
          </a:xfrm>
        </p:spPr>
        <p:txBody>
          <a:bodyPr>
            <a:normAutofit/>
          </a:bodyPr>
          <a:lstStyle/>
          <a:p>
            <a:r>
              <a:rPr lang="en-US" sz="2400" dirty="0"/>
              <a:t>We believe that the </a:t>
            </a:r>
            <a:r>
              <a:rPr lang="en-US" sz="2400" dirty="0" err="1"/>
              <a:t>LiBBY</a:t>
            </a:r>
            <a:r>
              <a:rPr lang="en-US" sz="2400" dirty="0"/>
              <a:t> Trial is an important, ground-breaking study.</a:t>
            </a:r>
          </a:p>
          <a:p>
            <a:r>
              <a:rPr lang="en-US" sz="2400" dirty="0"/>
              <a:t>The development of the study design has been challenging.</a:t>
            </a:r>
          </a:p>
          <a:p>
            <a:r>
              <a:rPr lang="en-US" sz="2400" dirty="0"/>
              <a:t>Many of the study design decisions were based on clinical experience. Therefore, many mistakes will be made.</a:t>
            </a:r>
          </a:p>
          <a:p>
            <a:r>
              <a:rPr lang="en-US" sz="2400" dirty="0"/>
              <a:t>It has been, and continues to be, a difficult journey. But it is a worthwhile endeavor.</a:t>
            </a:r>
          </a:p>
          <a:p>
            <a:r>
              <a:rPr lang="en-US" sz="2400" dirty="0"/>
              <a:t>This is for all the </a:t>
            </a:r>
            <a:r>
              <a:rPr lang="en-US" sz="2400" dirty="0" err="1"/>
              <a:t>Libbys</a:t>
            </a:r>
            <a:r>
              <a:rPr lang="en-US" sz="2400" dirty="0"/>
              <a:t>!!!</a:t>
            </a:r>
          </a:p>
        </p:txBody>
      </p:sp>
      <p:pic>
        <p:nvPicPr>
          <p:cNvPr id="4" name="Picture 3">
            <a:extLst>
              <a:ext uri="{FF2B5EF4-FFF2-40B4-BE49-F238E27FC236}">
                <a16:creationId xmlns:a16="http://schemas.microsoft.com/office/drawing/2014/main" id="{8DD74BB2-5DC2-C006-9BF0-FBF78902BD11}"/>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1020646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66F87-E07A-B3A8-3DBE-B4CC809503D0}"/>
              </a:ext>
            </a:extLst>
          </p:cNvPr>
          <p:cNvSpPr>
            <a:spLocks noGrp="1"/>
          </p:cNvSpPr>
          <p:nvPr>
            <p:ph type="title"/>
          </p:nvPr>
        </p:nvSpPr>
        <p:spPr/>
        <p:txBody>
          <a:bodyPr/>
          <a:lstStyle/>
          <a:p>
            <a:r>
              <a:rPr lang="en-US" dirty="0"/>
              <a:t>Acknowledgements</a:t>
            </a:r>
          </a:p>
        </p:txBody>
      </p:sp>
      <p:sp>
        <p:nvSpPr>
          <p:cNvPr id="8" name="Content Placeholder 7">
            <a:extLst>
              <a:ext uri="{FF2B5EF4-FFF2-40B4-BE49-F238E27FC236}">
                <a16:creationId xmlns:a16="http://schemas.microsoft.com/office/drawing/2014/main" id="{7B53F82B-CF61-CC3C-026A-3EAB43B66E73}"/>
              </a:ext>
            </a:extLst>
          </p:cNvPr>
          <p:cNvSpPr>
            <a:spLocks noGrp="1"/>
          </p:cNvSpPr>
          <p:nvPr>
            <p:ph idx="1"/>
          </p:nvPr>
        </p:nvSpPr>
        <p:spPr>
          <a:xfrm>
            <a:off x="192141" y="1567542"/>
            <a:ext cx="10090194" cy="4439573"/>
          </a:xfrm>
        </p:spPr>
        <p:txBody>
          <a:bodyPr>
            <a:normAutofit fontScale="85000" lnSpcReduction="10000"/>
          </a:bodyPr>
          <a:lstStyle/>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Funding: U.S. National Institute on Aging, Grant Number R01 AG068324-01</a:t>
            </a:r>
          </a:p>
          <a:p>
            <a:pPr marL="60325" indent="0">
              <a:spcBef>
                <a:spcPts val="0"/>
              </a:spcBef>
              <a:buNone/>
            </a:pPr>
            <a:endParaRPr lang="en-US" sz="1800" b="1" dirty="0">
              <a:solidFill>
                <a:schemeClr val="tx1"/>
              </a:solidFill>
              <a:latin typeface="Arial" panose="020B0604020202020204" pitchFamily="34" charset="0"/>
              <a:cs typeface="Arial" panose="020B0604020202020204" pitchFamily="34" charset="0"/>
            </a:endParaRP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This project is being conducted in conjunction with the Alzheimer’s Clinical Research Consortium (ACTC):</a:t>
            </a:r>
          </a:p>
          <a:p>
            <a:pPr marL="60325" indent="0">
              <a:spcBef>
                <a:spcPts val="0"/>
              </a:spcBef>
              <a:buNone/>
            </a:pPr>
            <a:endParaRPr lang="en-US" sz="1800" b="1" dirty="0">
              <a:solidFill>
                <a:schemeClr val="tx1"/>
              </a:solidFill>
              <a:latin typeface="Arial" panose="020B0604020202020204" pitchFamily="34" charset="0"/>
              <a:cs typeface="Arial" panose="020B0604020202020204" pitchFamily="34" charset="0"/>
            </a:endParaRP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Leadership:</a:t>
            </a:r>
            <a:r>
              <a:rPr lang="en-US" sz="1800" b="1" dirty="0">
                <a:solidFill>
                  <a:schemeClr val="tx1"/>
                </a:solidFill>
                <a:latin typeface="Calibri"/>
                <a:cs typeface="Calibri"/>
              </a:rPr>
              <a:t>				</a:t>
            </a:r>
            <a:r>
              <a:rPr lang="en-US" sz="1800" dirty="0">
                <a:solidFill>
                  <a:schemeClr val="tx1"/>
                </a:solidFill>
                <a:latin typeface="Arial" panose="020B0604020202020204" pitchFamily="34" charset="0"/>
                <a:cs typeface="Arial" panose="020B0604020202020204" pitchFamily="34" charset="0"/>
              </a:rPr>
              <a:t>Jacobo Mintzer, Olga Brawman-Mintzer, Brigid Reynolds, Michael Rafii, Paul Aisen </a:t>
            </a:r>
            <a:endParaRPr lang="en-US" sz="1800" dirty="0">
              <a:solidFill>
                <a:srgbClr val="FF0000"/>
              </a:solidFill>
              <a:latin typeface="Arial" panose="020B0604020202020204" pitchFamily="34" charset="0"/>
              <a:cs typeface="Arial" panose="020B0604020202020204" pitchFamily="34" charset="0"/>
            </a:endParaRP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Administration:			</a:t>
            </a:r>
            <a:r>
              <a:rPr lang="en-US" sz="1800" dirty="0">
                <a:solidFill>
                  <a:schemeClr val="tx1"/>
                </a:solidFill>
                <a:latin typeface="Arial" panose="020B0604020202020204" pitchFamily="34" charset="0"/>
                <a:cs typeface="Arial" panose="020B0604020202020204" pitchFamily="34" charset="0"/>
              </a:rPr>
              <a:t>Jeremy Pizzola</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Biomarker:</a:t>
            </a:r>
            <a:r>
              <a:rPr lang="en-US" sz="1800" dirty="0">
                <a:solidFill>
                  <a:schemeClr val="tx1"/>
                </a:solidFill>
                <a:latin typeface="Arial" panose="020B0604020202020204" pitchFamily="34" charset="0"/>
                <a:cs typeface="Arial" panose="020B0604020202020204" pitchFamily="34" charset="0"/>
              </a:rPr>
              <a:t>				Robert Rissman, Sara Abdel-Latif</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Biostatistics:</a:t>
            </a:r>
            <a:r>
              <a:rPr lang="en-US" sz="1800" dirty="0">
                <a:solidFill>
                  <a:schemeClr val="tx1"/>
                </a:solidFill>
                <a:latin typeface="Arial" panose="020B0604020202020204" pitchFamily="34" charset="0"/>
                <a:cs typeface="Arial" panose="020B0604020202020204" pitchFamily="34" charset="0"/>
              </a:rPr>
              <a:t> 				Rema Raman, Mike Donohue, Karin </a:t>
            </a:r>
            <a:r>
              <a:rPr lang="en-US" sz="1800" dirty="0" err="1">
                <a:solidFill>
                  <a:schemeClr val="tx1"/>
                </a:solidFill>
                <a:latin typeface="Arial" panose="020B0604020202020204" pitchFamily="34" charset="0"/>
                <a:cs typeface="Arial" panose="020B0604020202020204" pitchFamily="34" charset="0"/>
              </a:rPr>
              <a:t>Ernstrom</a:t>
            </a:r>
            <a:r>
              <a:rPr lang="en-US" sz="1800" dirty="0">
                <a:solidFill>
                  <a:schemeClr val="tx1"/>
                </a:solidFill>
                <a:latin typeface="Arial" panose="020B0604020202020204" pitchFamily="34" charset="0"/>
                <a:cs typeface="Arial" panose="020B0604020202020204" pitchFamily="34" charset="0"/>
              </a:rPr>
              <a:t>, Charlene Flournoy</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Clinical Operations:		</a:t>
            </a:r>
            <a:r>
              <a:rPr lang="en-US" sz="1800" dirty="0">
                <a:solidFill>
                  <a:schemeClr val="tx1"/>
                </a:solidFill>
                <a:latin typeface="Arial" panose="020B0604020202020204" pitchFamily="34" charset="0"/>
                <a:cs typeface="Arial" panose="020B0604020202020204" pitchFamily="34" charset="0"/>
              </a:rPr>
              <a:t>Jennifer Salazar; Alison Belsha; Neelam Kaul, Yuliana Cabrera</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Clinical Outcome Inst:		</a:t>
            </a:r>
            <a:r>
              <a:rPr lang="en-US" sz="1800" dirty="0" err="1">
                <a:solidFill>
                  <a:schemeClr val="tx1"/>
                </a:solidFill>
                <a:latin typeface="Arial" panose="020B0604020202020204" pitchFamily="34" charset="0"/>
                <a:cs typeface="Arial" panose="020B0604020202020204" pitchFamily="34" charset="0"/>
              </a:rPr>
              <a:t>Dorene</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Rentz</a:t>
            </a:r>
            <a:r>
              <a:rPr lang="en-US" sz="1800" dirty="0">
                <a:solidFill>
                  <a:schemeClr val="tx1"/>
                </a:solidFill>
                <a:latin typeface="Arial" panose="020B0604020202020204" pitchFamily="34" charset="0"/>
                <a:cs typeface="Arial" panose="020B0604020202020204" pitchFamily="34" charset="0"/>
              </a:rPr>
              <a:t>, Ron Peterson, Cecily Jenkins, Kate Papp</a:t>
            </a:r>
          </a:p>
          <a:p>
            <a:pPr marL="60325" indent="0">
              <a:spcBef>
                <a:spcPts val="0"/>
              </a:spcBef>
              <a:buNone/>
            </a:pPr>
            <a:r>
              <a:rPr lang="en-US" sz="1800" b="1" dirty="0">
                <a:solidFill>
                  <a:schemeClr val="tx1"/>
                </a:solidFill>
                <a:latin typeface="Arial" panose="020B0604020202020204" pitchFamily="34" charset="0"/>
                <a:ea typeface="Arial"/>
                <a:cs typeface="Arial" panose="020B0604020202020204" pitchFamily="34" charset="0"/>
              </a:rPr>
              <a:t>Ethics:</a:t>
            </a:r>
            <a:r>
              <a:rPr lang="en-US" sz="1800" dirty="0">
                <a:solidFill>
                  <a:schemeClr val="tx1"/>
                </a:solidFill>
                <a:latin typeface="Arial" panose="020B0604020202020204" pitchFamily="34" charset="0"/>
                <a:ea typeface="Arial"/>
                <a:cs typeface="Arial" panose="020B0604020202020204" pitchFamily="34" charset="0"/>
              </a:rPr>
              <a:t>					Jason </a:t>
            </a:r>
            <a:r>
              <a:rPr lang="en-US" sz="1800" dirty="0" err="1">
                <a:solidFill>
                  <a:schemeClr val="tx1"/>
                </a:solidFill>
                <a:latin typeface="Arial" panose="020B0604020202020204" pitchFamily="34" charset="0"/>
                <a:ea typeface="Arial"/>
                <a:cs typeface="Arial" panose="020B0604020202020204" pitchFamily="34" charset="0"/>
              </a:rPr>
              <a:t>Karlawish</a:t>
            </a:r>
            <a:r>
              <a:rPr lang="en-US" sz="1800" dirty="0">
                <a:solidFill>
                  <a:schemeClr val="tx1"/>
                </a:solidFill>
                <a:latin typeface="Arial" panose="020B0604020202020204" pitchFamily="34" charset="0"/>
                <a:ea typeface="Arial"/>
                <a:cs typeface="Arial" panose="020B0604020202020204" pitchFamily="34" charset="0"/>
              </a:rPr>
              <a:t>, Joshua Grill</a:t>
            </a:r>
          </a:p>
          <a:p>
            <a:pPr marL="60325" indent="0">
              <a:spcBef>
                <a:spcPts val="0"/>
              </a:spcBef>
              <a:buNone/>
            </a:pPr>
            <a:r>
              <a:rPr lang="en-US" sz="1800" b="1" dirty="0">
                <a:solidFill>
                  <a:schemeClr val="tx1"/>
                </a:solidFill>
                <a:latin typeface="Arial" panose="020B0604020202020204" pitchFamily="34" charset="0"/>
                <a:ea typeface="Arial"/>
                <a:cs typeface="Arial" panose="020B0604020202020204" pitchFamily="34" charset="0"/>
              </a:rPr>
              <a:t>Informatics:	</a:t>
            </a:r>
            <a:r>
              <a:rPr lang="en-US" sz="1800" dirty="0">
                <a:solidFill>
                  <a:schemeClr val="tx1"/>
                </a:solidFill>
                <a:latin typeface="Arial" panose="020B0604020202020204" pitchFamily="34" charset="0"/>
                <a:ea typeface="Arial"/>
                <a:cs typeface="Arial" panose="020B0604020202020204" pitchFamily="34" charset="0"/>
              </a:rPr>
              <a:t>			Gustavo Jimenez-Maggiora, Stefania </a:t>
            </a:r>
            <a:r>
              <a:rPr lang="en-US" sz="1800" dirty="0" err="1">
                <a:solidFill>
                  <a:schemeClr val="tx1"/>
                </a:solidFill>
                <a:latin typeface="Arial" panose="020B0604020202020204" pitchFamily="34" charset="0"/>
                <a:ea typeface="Arial"/>
                <a:cs typeface="Arial" panose="020B0604020202020204" pitchFamily="34" charset="0"/>
              </a:rPr>
              <a:t>Bruschi</a:t>
            </a:r>
            <a:r>
              <a:rPr lang="en-US" sz="1800" dirty="0">
                <a:solidFill>
                  <a:schemeClr val="tx1"/>
                </a:solidFill>
                <a:latin typeface="Arial" panose="020B0604020202020204" pitchFamily="34" charset="0"/>
                <a:ea typeface="Arial"/>
                <a:cs typeface="Arial" panose="020B0604020202020204" pitchFamily="34" charset="0"/>
              </a:rPr>
              <a:t>, Hongmei Qiu, Jia-shing So</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Medical Safety:			</a:t>
            </a:r>
            <a:r>
              <a:rPr lang="en-US" sz="1800" dirty="0">
                <a:solidFill>
                  <a:schemeClr val="tx1"/>
                </a:solidFill>
                <a:latin typeface="Arial" panose="020B0604020202020204" pitchFamily="34" charset="0"/>
                <a:cs typeface="Arial" panose="020B0604020202020204" pitchFamily="34" charset="0"/>
              </a:rPr>
              <a:t>Michael Rafii, Alyssa Schmitt, Victoria Garcia</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Neuropathology:</a:t>
            </a:r>
            <a:r>
              <a:rPr lang="en-US" sz="1800" dirty="0">
                <a:solidFill>
                  <a:schemeClr val="tx1"/>
                </a:solidFill>
                <a:latin typeface="Arial" panose="020B0604020202020204" pitchFamily="34" charset="0"/>
                <a:cs typeface="Arial" panose="020B0604020202020204" pitchFamily="34" charset="0"/>
              </a:rPr>
              <a:t>			Matthew Frosch, Bradley Hyman</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Program Administrator:</a:t>
            </a:r>
            <a:r>
              <a:rPr lang="en-US" sz="1800" dirty="0">
                <a:solidFill>
                  <a:schemeClr val="tx1"/>
                </a:solidFill>
                <a:latin typeface="Arial" panose="020B0604020202020204" pitchFamily="34" charset="0"/>
                <a:cs typeface="Arial" panose="020B0604020202020204" pitchFamily="34" charset="0"/>
              </a:rPr>
              <a:t>		Sarah Walter</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Regulatory:				</a:t>
            </a:r>
            <a:r>
              <a:rPr lang="en-US" sz="1800" dirty="0">
                <a:solidFill>
                  <a:schemeClr val="tx1"/>
                </a:solidFill>
                <a:latin typeface="Arial" panose="020B0604020202020204" pitchFamily="34" charset="0"/>
                <a:cs typeface="Arial" panose="020B0604020202020204" pitchFamily="34" charset="0"/>
              </a:rPr>
              <a:t>Elizabeth Shaffer </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Recruitment:				</a:t>
            </a:r>
            <a:r>
              <a:rPr lang="en-US" sz="1800" dirty="0">
                <a:solidFill>
                  <a:schemeClr val="tx1"/>
                </a:solidFill>
                <a:latin typeface="Arial" panose="020B0604020202020204" pitchFamily="34" charset="0"/>
                <a:cs typeface="Arial" panose="020B0604020202020204" pitchFamily="34" charset="0"/>
              </a:rPr>
              <a:t>Joshua Grill, Rema Raman, Taylor Clanton	</a:t>
            </a: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NIA:	</a:t>
            </a:r>
            <a:r>
              <a:rPr lang="en-US" sz="1800" dirty="0">
                <a:solidFill>
                  <a:schemeClr val="tx1"/>
                </a:solidFill>
                <a:latin typeface="Arial" panose="020B0604020202020204" pitchFamily="34" charset="0"/>
                <a:cs typeface="Arial" panose="020B0604020202020204" pitchFamily="34" charset="0"/>
              </a:rPr>
              <a:t>					Laurie Ryan, Kristina </a:t>
            </a:r>
            <a:r>
              <a:rPr lang="en-US" sz="1800" dirty="0" err="1">
                <a:solidFill>
                  <a:schemeClr val="tx1"/>
                </a:solidFill>
                <a:latin typeface="Arial" panose="020B0604020202020204" pitchFamily="34" charset="0"/>
                <a:cs typeface="Arial" panose="020B0604020202020204" pitchFamily="34" charset="0"/>
              </a:rPr>
              <a:t>McLinden</a:t>
            </a:r>
            <a:endParaRPr lang="en-US" sz="1800" dirty="0">
              <a:solidFill>
                <a:schemeClr val="tx1"/>
              </a:solidFill>
              <a:latin typeface="Arial" panose="020B0604020202020204" pitchFamily="34" charset="0"/>
              <a:cs typeface="Arial" panose="020B0604020202020204" pitchFamily="34" charset="0"/>
            </a:endParaRPr>
          </a:p>
          <a:p>
            <a:pPr marL="60325" indent="0">
              <a:spcBef>
                <a:spcPts val="0"/>
              </a:spcBef>
              <a:buNone/>
            </a:pPr>
            <a:r>
              <a:rPr lang="en-US" sz="1800" b="1" dirty="0">
                <a:solidFill>
                  <a:schemeClr val="tx1"/>
                </a:solidFill>
                <a:latin typeface="Arial" panose="020B0604020202020204" pitchFamily="34" charset="0"/>
                <a:cs typeface="Arial" panose="020B0604020202020204" pitchFamily="34" charset="0"/>
              </a:rPr>
              <a:t>Advisors:</a:t>
            </a:r>
            <a:r>
              <a:rPr lang="en-US" sz="1800" dirty="0">
                <a:solidFill>
                  <a:schemeClr val="tx1"/>
                </a:solidFill>
                <a:latin typeface="Arial" panose="020B0604020202020204" pitchFamily="34" charset="0"/>
                <a:cs typeface="Arial" panose="020B0604020202020204" pitchFamily="34" charset="0"/>
              </a:rPr>
              <a:t>				Krista </a:t>
            </a:r>
            <a:r>
              <a:rPr lang="en-US" sz="1800" dirty="0" err="1">
                <a:solidFill>
                  <a:schemeClr val="tx1"/>
                </a:solidFill>
                <a:latin typeface="Arial" panose="020B0604020202020204" pitchFamily="34" charset="0"/>
                <a:cs typeface="Arial" panose="020B0604020202020204" pitchFamily="34" charset="0"/>
              </a:rPr>
              <a:t>Lanctot</a:t>
            </a:r>
            <a:r>
              <a:rPr lang="en-US" sz="1800" dirty="0">
                <a:solidFill>
                  <a:schemeClr val="tx1"/>
                </a:solidFill>
                <a:latin typeface="Arial" panose="020B0604020202020204" pitchFamily="34" charset="0"/>
                <a:cs typeface="Arial" panose="020B0604020202020204" pitchFamily="34" charset="0"/>
              </a:rPr>
              <a:t>, Alan Lerner, Paul Rosenberg</a:t>
            </a:r>
          </a:p>
          <a:p>
            <a:endParaRPr lang="en-US" dirty="0"/>
          </a:p>
        </p:txBody>
      </p:sp>
      <p:pic>
        <p:nvPicPr>
          <p:cNvPr id="3" name="Picture 2">
            <a:extLst>
              <a:ext uri="{FF2B5EF4-FFF2-40B4-BE49-F238E27FC236}">
                <a16:creationId xmlns:a16="http://schemas.microsoft.com/office/drawing/2014/main" id="{CCAA8A52-B8CB-7B83-A7CC-5C897BA50B23}"/>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178778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1F568-2FE8-4702-98E7-2214FDDB8111}"/>
              </a:ext>
            </a:extLst>
          </p:cNvPr>
          <p:cNvSpPr>
            <a:spLocks noGrp="1"/>
          </p:cNvSpPr>
          <p:nvPr>
            <p:ph type="title"/>
          </p:nvPr>
        </p:nvSpPr>
        <p:spPr/>
        <p:txBody>
          <a:bodyPr/>
          <a:lstStyle/>
          <a:p>
            <a:r>
              <a:rPr lang="en-US" dirty="0">
                <a:solidFill>
                  <a:srgbClr val="007033"/>
                </a:solidFill>
              </a:rPr>
              <a:t>Libby’s Last Few Weeks of Life</a:t>
            </a:r>
          </a:p>
        </p:txBody>
      </p:sp>
      <p:sp>
        <p:nvSpPr>
          <p:cNvPr id="3" name="Content Placeholder 2">
            <a:extLst>
              <a:ext uri="{FF2B5EF4-FFF2-40B4-BE49-F238E27FC236}">
                <a16:creationId xmlns:a16="http://schemas.microsoft.com/office/drawing/2014/main" id="{1D075B92-5E5F-4533-8C8E-DB2229D2AA7E}"/>
              </a:ext>
            </a:extLst>
          </p:cNvPr>
          <p:cNvSpPr>
            <a:spLocks noGrp="1"/>
          </p:cNvSpPr>
          <p:nvPr>
            <p:ph idx="1"/>
          </p:nvPr>
        </p:nvSpPr>
        <p:spPr>
          <a:xfrm>
            <a:off x="677333" y="1393794"/>
            <a:ext cx="8596668" cy="4745223"/>
          </a:xfrm>
        </p:spPr>
        <p:txBody>
          <a:bodyPr>
            <a:normAutofit/>
          </a:bodyPr>
          <a:lstStyle/>
          <a:p>
            <a:r>
              <a:rPr lang="en-US" sz="2300" dirty="0"/>
              <a:t>Treated by the Charleston Hospice Care Team</a:t>
            </a:r>
          </a:p>
          <a:p>
            <a:r>
              <a:rPr lang="en-US" sz="2300" dirty="0"/>
              <a:t>Received standard hospice end-of-life care:</a:t>
            </a:r>
          </a:p>
          <a:p>
            <a:pPr lvl="1"/>
            <a:r>
              <a:rPr lang="en-US" sz="2300" dirty="0"/>
              <a:t>Haloperidol</a:t>
            </a:r>
          </a:p>
          <a:p>
            <a:pPr lvl="1"/>
            <a:r>
              <a:rPr lang="en-US" sz="2300" dirty="0"/>
              <a:t>Valium</a:t>
            </a:r>
          </a:p>
          <a:p>
            <a:pPr lvl="1"/>
            <a:r>
              <a:rPr lang="en-US" sz="2300" dirty="0"/>
              <a:t>Morphine</a:t>
            </a:r>
          </a:p>
          <a:p>
            <a:r>
              <a:rPr lang="en-US" sz="2300" dirty="0"/>
              <a:t>With treatment:</a:t>
            </a:r>
          </a:p>
          <a:p>
            <a:pPr lvl="1"/>
            <a:r>
              <a:rPr lang="en-US" sz="2300" dirty="0"/>
              <a:t>Her agitation and confusion increased</a:t>
            </a:r>
          </a:p>
          <a:p>
            <a:pPr lvl="1"/>
            <a:r>
              <a:rPr lang="en-US" sz="2300" dirty="0"/>
              <a:t>She developed severe pruritus and constipation</a:t>
            </a:r>
          </a:p>
          <a:p>
            <a:pPr lvl="1"/>
            <a:r>
              <a:rPr lang="en-US" sz="2300" dirty="0"/>
              <a:t>She died in despair</a:t>
            </a:r>
          </a:p>
          <a:p>
            <a:endParaRPr lang="en-US" sz="2300" dirty="0"/>
          </a:p>
        </p:txBody>
      </p:sp>
      <p:pic>
        <p:nvPicPr>
          <p:cNvPr id="4" name="Picture 3">
            <a:extLst>
              <a:ext uri="{FF2B5EF4-FFF2-40B4-BE49-F238E27FC236}">
                <a16:creationId xmlns:a16="http://schemas.microsoft.com/office/drawing/2014/main" id="{6EB18ECB-A79D-B4AC-DF39-1B0062D9DAFF}"/>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14300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1F568-2FE8-4702-98E7-2214FDDB8111}"/>
              </a:ext>
            </a:extLst>
          </p:cNvPr>
          <p:cNvSpPr>
            <a:spLocks noGrp="1"/>
          </p:cNvSpPr>
          <p:nvPr>
            <p:ph type="title"/>
          </p:nvPr>
        </p:nvSpPr>
        <p:spPr/>
        <p:txBody>
          <a:bodyPr/>
          <a:lstStyle/>
          <a:p>
            <a:r>
              <a:rPr lang="en-US" dirty="0">
                <a:solidFill>
                  <a:srgbClr val="007033"/>
                </a:solidFill>
              </a:rPr>
              <a:t>The Current State of Our Knowledge</a:t>
            </a:r>
          </a:p>
        </p:txBody>
      </p:sp>
      <p:sp>
        <p:nvSpPr>
          <p:cNvPr id="3" name="Content Placeholder 2">
            <a:extLst>
              <a:ext uri="{FF2B5EF4-FFF2-40B4-BE49-F238E27FC236}">
                <a16:creationId xmlns:a16="http://schemas.microsoft.com/office/drawing/2014/main" id="{1D075B92-5E5F-4533-8C8E-DB2229D2AA7E}"/>
              </a:ext>
            </a:extLst>
          </p:cNvPr>
          <p:cNvSpPr>
            <a:spLocks noGrp="1"/>
          </p:cNvSpPr>
          <p:nvPr>
            <p:ph idx="1"/>
          </p:nvPr>
        </p:nvSpPr>
        <p:spPr>
          <a:xfrm>
            <a:off x="677334" y="1534791"/>
            <a:ext cx="8596668" cy="3932948"/>
          </a:xfrm>
        </p:spPr>
        <p:txBody>
          <a:bodyPr>
            <a:normAutofit/>
          </a:bodyPr>
          <a:lstStyle/>
          <a:p>
            <a:r>
              <a:rPr lang="en-US" sz="2300" dirty="0"/>
              <a:t>Today, half of the patients suffering from Alzheimer’s disease (AD) will use hospice care in the last days of their life. </a:t>
            </a:r>
          </a:p>
          <a:p>
            <a:r>
              <a:rPr lang="en-US" sz="2300" dirty="0"/>
              <a:t>Most of them will present with moderate to severe agitation. </a:t>
            </a:r>
          </a:p>
          <a:p>
            <a:r>
              <a:rPr lang="en-US" sz="2300" dirty="0"/>
              <a:t>In the absence of evidence-based guidelines, </a:t>
            </a:r>
            <a:r>
              <a:rPr lang="en-US" sz="2300" b="1" dirty="0"/>
              <a:t>H</a:t>
            </a:r>
            <a:r>
              <a:rPr lang="en-US" sz="2300" dirty="0"/>
              <a:t>ospice care eligible patients with </a:t>
            </a:r>
            <a:r>
              <a:rPr lang="en-US" sz="2300" b="1" dirty="0"/>
              <a:t>A</a:t>
            </a:r>
            <a:r>
              <a:rPr lang="en-US" sz="2300" dirty="0"/>
              <a:t>gitation and AD or other types of </a:t>
            </a:r>
            <a:r>
              <a:rPr lang="en-US" sz="2300" b="1" dirty="0"/>
              <a:t>D</a:t>
            </a:r>
            <a:r>
              <a:rPr lang="en-US" sz="2300" dirty="0"/>
              <a:t>ementia (HAD) are treated with a combination of antipsychotics, benzodiazepines, and opiates, which generate a variety of side effects. </a:t>
            </a:r>
          </a:p>
        </p:txBody>
      </p:sp>
      <p:sp>
        <p:nvSpPr>
          <p:cNvPr id="5" name="TextBox 4">
            <a:extLst>
              <a:ext uri="{FF2B5EF4-FFF2-40B4-BE49-F238E27FC236}">
                <a16:creationId xmlns:a16="http://schemas.microsoft.com/office/drawing/2014/main" id="{A2325FC2-415C-4AA4-9564-0757C5CAAA82}"/>
              </a:ext>
            </a:extLst>
          </p:cNvPr>
          <p:cNvSpPr txBox="1"/>
          <p:nvPr/>
        </p:nvSpPr>
        <p:spPr>
          <a:xfrm>
            <a:off x="2439706" y="6304002"/>
            <a:ext cx="7685431" cy="553998"/>
          </a:xfrm>
          <a:prstGeom prst="rect">
            <a:avLst/>
          </a:prstGeom>
          <a:noFill/>
        </p:spPr>
        <p:txBody>
          <a:bodyPr wrap="square" rtlCol="0">
            <a:spAutoFit/>
          </a:bodyPr>
          <a:lstStyle/>
          <a:p>
            <a:r>
              <a:rPr lang="en-US" sz="1000" dirty="0"/>
              <a:t>Agar, M. R., Lawlor, P. G., Quinn, S., Draper, B., Caplan, G. A., </a:t>
            </a:r>
            <a:r>
              <a:rPr lang="en-US" sz="1000" dirty="0" err="1"/>
              <a:t>Rowett</a:t>
            </a:r>
            <a:r>
              <a:rPr lang="en-US" sz="1000" dirty="0"/>
              <a:t>, D., Sanderson, C., Hardy, J., Le, B., </a:t>
            </a:r>
            <a:r>
              <a:rPr lang="en-US" sz="1000" dirty="0" err="1"/>
              <a:t>Eckermann</a:t>
            </a:r>
            <a:r>
              <a:rPr lang="en-US" sz="1000" dirty="0"/>
              <a:t>, S., McCaffrey, N., </a:t>
            </a:r>
            <a:r>
              <a:rPr lang="en-US" sz="1000" dirty="0" err="1"/>
              <a:t>Devilee</a:t>
            </a:r>
            <a:r>
              <a:rPr lang="en-US" sz="1000" dirty="0"/>
              <a:t>, L., Fazekas, B., Hill, M., &amp; </a:t>
            </a:r>
            <a:r>
              <a:rPr lang="en-US" sz="1000" dirty="0" err="1"/>
              <a:t>Currow</a:t>
            </a:r>
            <a:r>
              <a:rPr lang="en-US" sz="1000" dirty="0"/>
              <a:t>, D. C. (2017). Efficacy of Oral Risperidone, Haloperidol, or Placebo for Symptoms of Delirium Among Patients in Palliative Care: A Randomized Clinical Trial. JAMA internal medicine, 177(1), 34–42.</a:t>
            </a:r>
          </a:p>
        </p:txBody>
      </p:sp>
      <p:pic>
        <p:nvPicPr>
          <p:cNvPr id="4" name="Picture 3">
            <a:extLst>
              <a:ext uri="{FF2B5EF4-FFF2-40B4-BE49-F238E27FC236}">
                <a16:creationId xmlns:a16="http://schemas.microsoft.com/office/drawing/2014/main" id="{196D1DA7-9E47-CC0A-0927-C74446F5DD28}"/>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4078579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C1AE-4309-4D27-BAE6-CC5067EFEBA7}"/>
              </a:ext>
            </a:extLst>
          </p:cNvPr>
          <p:cNvSpPr>
            <a:spLocks noGrp="1"/>
          </p:cNvSpPr>
          <p:nvPr>
            <p:ph type="title"/>
          </p:nvPr>
        </p:nvSpPr>
        <p:spPr/>
        <p:txBody>
          <a:bodyPr/>
          <a:lstStyle/>
          <a:p>
            <a:r>
              <a:rPr lang="en-US" dirty="0" err="1">
                <a:solidFill>
                  <a:srgbClr val="007033"/>
                </a:solidFill>
              </a:rPr>
              <a:t>Cannabidol</a:t>
            </a:r>
            <a:r>
              <a:rPr lang="en-US" dirty="0">
                <a:solidFill>
                  <a:srgbClr val="007033"/>
                </a:solidFill>
              </a:rPr>
              <a:t> (CBD)</a:t>
            </a:r>
          </a:p>
        </p:txBody>
      </p:sp>
      <p:sp>
        <p:nvSpPr>
          <p:cNvPr id="3" name="Content Placeholder 2">
            <a:extLst>
              <a:ext uri="{FF2B5EF4-FFF2-40B4-BE49-F238E27FC236}">
                <a16:creationId xmlns:a16="http://schemas.microsoft.com/office/drawing/2014/main" id="{E78177F0-C870-4A46-8F12-76B78DBFE734}"/>
              </a:ext>
            </a:extLst>
          </p:cNvPr>
          <p:cNvSpPr>
            <a:spLocks noGrp="1"/>
          </p:cNvSpPr>
          <p:nvPr>
            <p:ph idx="1"/>
          </p:nvPr>
        </p:nvSpPr>
        <p:spPr>
          <a:xfrm>
            <a:off x="677333" y="1503904"/>
            <a:ext cx="9091817" cy="4354805"/>
          </a:xfrm>
        </p:spPr>
        <p:txBody>
          <a:bodyPr>
            <a:normAutofit/>
          </a:bodyPr>
          <a:lstStyle/>
          <a:p>
            <a:r>
              <a:rPr lang="en-US" sz="2000" dirty="0"/>
              <a:t>CBD is a non-psychoactive component of the marijuana plant.</a:t>
            </a:r>
          </a:p>
          <a:p>
            <a:r>
              <a:rPr lang="en-US" sz="2000" dirty="0"/>
              <a:t>CBD indirectly modulates CB1 receptors, increasing CB1 activation and reducing pain.</a:t>
            </a:r>
          </a:p>
          <a:p>
            <a:r>
              <a:rPr lang="en-US" sz="2000" dirty="0"/>
              <a:t>CBD binds to the transient receptor potential cation channel subfamily V, known to mediate pain perception, inflammation, and body temperature.</a:t>
            </a:r>
          </a:p>
          <a:p>
            <a:r>
              <a:rPr lang="en-US" sz="2000" dirty="0"/>
              <a:t>CBD opposes the action of Tetrahydrocannabinol (THC), thereby muting the psychoactive effects of THC. </a:t>
            </a:r>
          </a:p>
          <a:p>
            <a:r>
              <a:rPr lang="en-US" sz="2000" dirty="0"/>
              <a:t>CBD directly activates the </a:t>
            </a:r>
            <a:r>
              <a:rPr lang="en-US" sz="2000" dirty="0" err="1"/>
              <a:t>hydroxytryptamine</a:t>
            </a:r>
            <a:r>
              <a:rPr lang="en-US" sz="2000" dirty="0"/>
              <a:t> (5-HT1A) serotonin receptors and triggers an inhibitory response that slows down 5-HT1A signaling, thus having positive therapeutic effects on anxiety, appetite, sleep, pain perception, nausea, and vomiting.</a:t>
            </a:r>
          </a:p>
        </p:txBody>
      </p:sp>
      <p:pic>
        <p:nvPicPr>
          <p:cNvPr id="4" name="Picture 3">
            <a:extLst>
              <a:ext uri="{FF2B5EF4-FFF2-40B4-BE49-F238E27FC236}">
                <a16:creationId xmlns:a16="http://schemas.microsoft.com/office/drawing/2014/main" id="{54039E38-1D6B-660C-D09A-E242484E4712}"/>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3483903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02BE1-3039-4320-B9E1-B0BD89F5DD6F}"/>
              </a:ext>
            </a:extLst>
          </p:cNvPr>
          <p:cNvSpPr>
            <a:spLocks noGrp="1"/>
          </p:cNvSpPr>
          <p:nvPr>
            <p:ph type="title"/>
          </p:nvPr>
        </p:nvSpPr>
        <p:spPr/>
        <p:txBody>
          <a:bodyPr/>
          <a:lstStyle/>
          <a:p>
            <a:r>
              <a:rPr lang="en-US" dirty="0">
                <a:solidFill>
                  <a:srgbClr val="007033"/>
                </a:solidFill>
              </a:rPr>
              <a:t>Tetrahydrocannabinol (THC)</a:t>
            </a:r>
          </a:p>
        </p:txBody>
      </p:sp>
      <p:sp>
        <p:nvSpPr>
          <p:cNvPr id="3" name="Content Placeholder 2">
            <a:extLst>
              <a:ext uri="{FF2B5EF4-FFF2-40B4-BE49-F238E27FC236}">
                <a16:creationId xmlns:a16="http://schemas.microsoft.com/office/drawing/2014/main" id="{5C1889F2-57CB-408D-ABC1-3B3DF55D3F44}"/>
              </a:ext>
            </a:extLst>
          </p:cNvPr>
          <p:cNvSpPr>
            <a:spLocks noGrp="1"/>
          </p:cNvSpPr>
          <p:nvPr>
            <p:ph idx="1"/>
          </p:nvPr>
        </p:nvSpPr>
        <p:spPr>
          <a:xfrm>
            <a:off x="677334" y="1690073"/>
            <a:ext cx="8466666" cy="3880773"/>
          </a:xfrm>
        </p:spPr>
        <p:txBody>
          <a:bodyPr/>
          <a:lstStyle/>
          <a:p>
            <a:r>
              <a:rPr lang="en-US" sz="2000" dirty="0"/>
              <a:t>THC has well documented psychoactive activity.</a:t>
            </a:r>
          </a:p>
          <a:p>
            <a:r>
              <a:rPr lang="en-US" sz="2000" dirty="0"/>
              <a:t>THC activates cannabinoid receptors directly (mainly CB1 type).</a:t>
            </a:r>
          </a:p>
          <a:p>
            <a:pPr lvl="1"/>
            <a:r>
              <a:rPr lang="en-US" sz="1800" dirty="0"/>
              <a:t> CB1 represses neurotransmitter release in the brain and regulates synaptic transmission.</a:t>
            </a:r>
          </a:p>
          <a:p>
            <a:r>
              <a:rPr lang="en-US" sz="2000" dirty="0"/>
              <a:t>THC exert a broad effect on the regulation of emotion.</a:t>
            </a:r>
          </a:p>
          <a:p>
            <a:r>
              <a:rPr lang="en-US" sz="2000" dirty="0"/>
              <a:t>THC use has been reported to decrease or modulate anxiety and fear-related behaviors in some people, as well as alleviate death cognition by preventing “death-related thoughts from entering consciousness”.</a:t>
            </a:r>
          </a:p>
          <a:p>
            <a:endParaRPr lang="en-US" dirty="0"/>
          </a:p>
        </p:txBody>
      </p:sp>
      <p:pic>
        <p:nvPicPr>
          <p:cNvPr id="4" name="Picture 3">
            <a:extLst>
              <a:ext uri="{FF2B5EF4-FFF2-40B4-BE49-F238E27FC236}">
                <a16:creationId xmlns:a16="http://schemas.microsoft.com/office/drawing/2014/main" id="{67B5F184-19E9-221C-3BE9-BD0CBC47F43F}"/>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1801460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B6DF1-0085-49D5-AAC9-452AA39EEEDD}"/>
              </a:ext>
            </a:extLst>
          </p:cNvPr>
          <p:cNvSpPr>
            <a:spLocks noGrp="1"/>
          </p:cNvSpPr>
          <p:nvPr>
            <p:ph type="title"/>
          </p:nvPr>
        </p:nvSpPr>
        <p:spPr/>
        <p:txBody>
          <a:bodyPr/>
          <a:lstStyle/>
          <a:p>
            <a:r>
              <a:rPr lang="en-US" dirty="0" err="1">
                <a:solidFill>
                  <a:srgbClr val="007033"/>
                </a:solidFill>
              </a:rPr>
              <a:t>LiBBY</a:t>
            </a:r>
            <a:r>
              <a:rPr lang="en-US" dirty="0">
                <a:solidFill>
                  <a:srgbClr val="007033"/>
                </a:solidFill>
              </a:rPr>
              <a:t> Study Goal </a:t>
            </a:r>
          </a:p>
        </p:txBody>
      </p:sp>
      <p:sp>
        <p:nvSpPr>
          <p:cNvPr id="3" name="Content Placeholder 2">
            <a:extLst>
              <a:ext uri="{FF2B5EF4-FFF2-40B4-BE49-F238E27FC236}">
                <a16:creationId xmlns:a16="http://schemas.microsoft.com/office/drawing/2014/main" id="{E8DCB7EC-DEC5-462C-8BD4-04F1B5F780C2}"/>
              </a:ext>
            </a:extLst>
          </p:cNvPr>
          <p:cNvSpPr>
            <a:spLocks noGrp="1"/>
          </p:cNvSpPr>
          <p:nvPr>
            <p:ph idx="1"/>
          </p:nvPr>
        </p:nvSpPr>
        <p:spPr>
          <a:xfrm>
            <a:off x="677334" y="2048294"/>
            <a:ext cx="8596668" cy="3880773"/>
          </a:xfrm>
        </p:spPr>
        <p:txBody>
          <a:bodyPr/>
          <a:lstStyle/>
          <a:p>
            <a:r>
              <a:rPr lang="en-US" sz="3200" dirty="0"/>
              <a:t>To develop safe and effective approaches for the treatment of </a:t>
            </a:r>
            <a:r>
              <a:rPr lang="en-US" sz="3200" b="1" dirty="0"/>
              <a:t>H</a:t>
            </a:r>
            <a:r>
              <a:rPr lang="en-US" sz="3200" dirty="0"/>
              <a:t>ospice care eligible patients with </a:t>
            </a:r>
            <a:r>
              <a:rPr lang="en-US" sz="3200" b="1" dirty="0"/>
              <a:t>A</a:t>
            </a:r>
            <a:r>
              <a:rPr lang="en-US" sz="3200" dirty="0"/>
              <a:t>gitation and Alzheimer’s disease or other types of </a:t>
            </a:r>
            <a:r>
              <a:rPr lang="en-US" sz="3200" b="1" dirty="0"/>
              <a:t>D</a:t>
            </a:r>
            <a:r>
              <a:rPr lang="en-US" sz="3200" dirty="0"/>
              <a:t>ementia (HAD).</a:t>
            </a:r>
          </a:p>
          <a:p>
            <a:endParaRPr lang="en-US" dirty="0"/>
          </a:p>
        </p:txBody>
      </p:sp>
      <p:pic>
        <p:nvPicPr>
          <p:cNvPr id="4" name="Picture 3">
            <a:extLst>
              <a:ext uri="{FF2B5EF4-FFF2-40B4-BE49-F238E27FC236}">
                <a16:creationId xmlns:a16="http://schemas.microsoft.com/office/drawing/2014/main" id="{563B42FF-E496-CEF5-2BEE-9902842A866C}"/>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4064437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06955-CD11-4D68-8E50-5E29E11951BE}"/>
              </a:ext>
            </a:extLst>
          </p:cNvPr>
          <p:cNvSpPr>
            <a:spLocks noGrp="1"/>
          </p:cNvSpPr>
          <p:nvPr>
            <p:ph type="title"/>
          </p:nvPr>
        </p:nvSpPr>
        <p:spPr/>
        <p:txBody>
          <a:bodyPr/>
          <a:lstStyle/>
          <a:p>
            <a:r>
              <a:rPr lang="en-US" dirty="0" err="1">
                <a:solidFill>
                  <a:srgbClr val="007033"/>
                </a:solidFill>
              </a:rPr>
              <a:t>LiBBY</a:t>
            </a:r>
            <a:r>
              <a:rPr lang="en-US" dirty="0">
                <a:solidFill>
                  <a:srgbClr val="007033"/>
                </a:solidFill>
              </a:rPr>
              <a:t> Study Challenges</a:t>
            </a:r>
          </a:p>
        </p:txBody>
      </p:sp>
      <p:sp>
        <p:nvSpPr>
          <p:cNvPr id="3" name="Content Placeholder 2">
            <a:extLst>
              <a:ext uri="{FF2B5EF4-FFF2-40B4-BE49-F238E27FC236}">
                <a16:creationId xmlns:a16="http://schemas.microsoft.com/office/drawing/2014/main" id="{617DFF59-6D62-4565-9576-D8F61F8ABEDC}"/>
              </a:ext>
            </a:extLst>
          </p:cNvPr>
          <p:cNvSpPr>
            <a:spLocks noGrp="1"/>
          </p:cNvSpPr>
          <p:nvPr>
            <p:ph idx="1"/>
          </p:nvPr>
        </p:nvSpPr>
        <p:spPr>
          <a:xfrm>
            <a:off x="761309" y="1398867"/>
            <a:ext cx="8596668" cy="4381238"/>
          </a:xfrm>
        </p:spPr>
        <p:txBody>
          <a:bodyPr>
            <a:normAutofit/>
          </a:bodyPr>
          <a:lstStyle/>
          <a:p>
            <a:r>
              <a:rPr lang="en-US" sz="2000" dirty="0"/>
              <a:t>Since this is one of the first studies targeting this population, HAD, and is the </a:t>
            </a:r>
            <a:r>
              <a:rPr lang="en-US" sz="2000" u="sng" dirty="0"/>
              <a:t>very</a:t>
            </a:r>
            <a:r>
              <a:rPr lang="en-US" sz="2000" dirty="0"/>
              <a:t> first double-blind, placebo-controlled treatment study performed in the target population, there was little guidance available in the literature for key points in the study design:</a:t>
            </a:r>
          </a:p>
          <a:p>
            <a:pPr lvl="1"/>
            <a:r>
              <a:rPr lang="en-US" sz="1800" dirty="0"/>
              <a:t>Definition of agitation</a:t>
            </a:r>
          </a:p>
          <a:p>
            <a:pPr lvl="1"/>
            <a:r>
              <a:rPr lang="en-US" sz="1800" dirty="0"/>
              <a:t>Primary outcome measure</a:t>
            </a:r>
          </a:p>
          <a:p>
            <a:pPr lvl="1"/>
            <a:r>
              <a:rPr lang="en-US" sz="1800" dirty="0"/>
              <a:t>Study duration</a:t>
            </a:r>
          </a:p>
          <a:p>
            <a:pPr lvl="1"/>
            <a:r>
              <a:rPr lang="en-US" sz="1800" dirty="0"/>
              <a:t>Management of the placebo group</a:t>
            </a:r>
          </a:p>
          <a:p>
            <a:pPr lvl="1"/>
            <a:r>
              <a:rPr lang="en-US" sz="1800" dirty="0"/>
              <a:t>Inclusion/exclusion criteria</a:t>
            </a:r>
          </a:p>
          <a:p>
            <a:pPr lvl="1"/>
            <a:r>
              <a:rPr lang="en-US" sz="1800" dirty="0"/>
              <a:t>Obtaining investigational product (IP)</a:t>
            </a:r>
          </a:p>
          <a:p>
            <a:pPr lvl="1"/>
            <a:r>
              <a:rPr lang="en-US" sz="1800" dirty="0"/>
              <a:t>Recruitment methods</a:t>
            </a:r>
          </a:p>
        </p:txBody>
      </p:sp>
      <p:pic>
        <p:nvPicPr>
          <p:cNvPr id="4" name="Picture 3">
            <a:extLst>
              <a:ext uri="{FF2B5EF4-FFF2-40B4-BE49-F238E27FC236}">
                <a16:creationId xmlns:a16="http://schemas.microsoft.com/office/drawing/2014/main" id="{8F520E5B-C208-B203-3FA8-6BBAB392D817}"/>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3618435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E1584-41A6-1629-B465-FE0C1E32E0E6}"/>
              </a:ext>
            </a:extLst>
          </p:cNvPr>
          <p:cNvSpPr>
            <a:spLocks noGrp="1"/>
          </p:cNvSpPr>
          <p:nvPr>
            <p:ph type="title"/>
          </p:nvPr>
        </p:nvSpPr>
        <p:spPr/>
        <p:txBody>
          <a:bodyPr/>
          <a:lstStyle/>
          <a:p>
            <a:r>
              <a:rPr lang="en-US" dirty="0"/>
              <a:t>Managing the Challenges</a:t>
            </a:r>
          </a:p>
        </p:txBody>
      </p:sp>
      <p:sp>
        <p:nvSpPr>
          <p:cNvPr id="3" name="Content Placeholder 2">
            <a:extLst>
              <a:ext uri="{FF2B5EF4-FFF2-40B4-BE49-F238E27FC236}">
                <a16:creationId xmlns:a16="http://schemas.microsoft.com/office/drawing/2014/main" id="{5CDF94E2-8216-D741-8F0D-1DEE210BED66}"/>
              </a:ext>
            </a:extLst>
          </p:cNvPr>
          <p:cNvSpPr>
            <a:spLocks noGrp="1"/>
          </p:cNvSpPr>
          <p:nvPr>
            <p:ph idx="1"/>
          </p:nvPr>
        </p:nvSpPr>
        <p:spPr>
          <a:xfrm>
            <a:off x="266474" y="1502229"/>
            <a:ext cx="9418388" cy="4539133"/>
          </a:xfrm>
        </p:spPr>
        <p:txBody>
          <a:bodyPr>
            <a:normAutofit lnSpcReduction="10000"/>
          </a:bodyPr>
          <a:lstStyle/>
          <a:p>
            <a:r>
              <a:rPr lang="en-US" b="1" u="sng" dirty="0"/>
              <a:t>Definition of agitation </a:t>
            </a:r>
            <a:r>
              <a:rPr lang="en-US" dirty="0"/>
              <a:t>- We used the modified International Psychogeriatric Association (IPA) definition of agitation, which includes special provisions for hospice-eligible patients. </a:t>
            </a:r>
          </a:p>
          <a:p>
            <a:r>
              <a:rPr lang="en-US" b="1" u="sng" dirty="0"/>
              <a:t>Primary outcome measure </a:t>
            </a:r>
            <a:r>
              <a:rPr lang="en-US" dirty="0"/>
              <a:t>– Following the preliminary data, we will use the Cohen-Mansfield Agitation Inventory (CMAI).</a:t>
            </a:r>
          </a:p>
          <a:p>
            <a:r>
              <a:rPr lang="en-US" b="1" u="sng" dirty="0"/>
              <a:t>Study duration</a:t>
            </a:r>
            <a:r>
              <a:rPr lang="en-US" dirty="0"/>
              <a:t> - Primary outcome at two weeks with a 12-week double-blind phase. </a:t>
            </a:r>
          </a:p>
          <a:p>
            <a:r>
              <a:rPr lang="en-US" b="1" u="sng" dirty="0"/>
              <a:t>Management of the placebo group </a:t>
            </a:r>
            <a:r>
              <a:rPr lang="en-US" dirty="0"/>
              <a:t>- We will include subjects that remain agitated after standard treatment is provided. </a:t>
            </a:r>
          </a:p>
          <a:p>
            <a:r>
              <a:rPr lang="en-US" b="1" u="sng" dirty="0"/>
              <a:t>Inclusion/exclusion criteria </a:t>
            </a:r>
            <a:r>
              <a:rPr lang="en-US" dirty="0"/>
              <a:t>– Presence of agitation in a demented hospice care-eligible patient.</a:t>
            </a:r>
          </a:p>
          <a:p>
            <a:r>
              <a:rPr lang="en-US" b="1" u="sng" dirty="0"/>
              <a:t>Obtaining investigational product (IP) </a:t>
            </a:r>
            <a:r>
              <a:rPr lang="en-US" dirty="0"/>
              <a:t>– Canadian manufacturer who meets FDA Good Manufacturing Practice (GMP) Requirements.</a:t>
            </a:r>
          </a:p>
          <a:p>
            <a:r>
              <a:rPr lang="en-US" b="1" u="sng" dirty="0"/>
              <a:t>Recruitment methods </a:t>
            </a:r>
            <a:r>
              <a:rPr lang="en-US" dirty="0"/>
              <a:t>– Collaboration between Alzheimer’s research groups and hospice care centers. </a:t>
            </a:r>
          </a:p>
          <a:p>
            <a:endParaRPr lang="en-US" dirty="0"/>
          </a:p>
        </p:txBody>
      </p:sp>
      <p:pic>
        <p:nvPicPr>
          <p:cNvPr id="4" name="Picture 3">
            <a:extLst>
              <a:ext uri="{FF2B5EF4-FFF2-40B4-BE49-F238E27FC236}">
                <a16:creationId xmlns:a16="http://schemas.microsoft.com/office/drawing/2014/main" id="{8D04E778-00CF-8755-780E-793B003D2AB4}"/>
              </a:ext>
            </a:extLst>
          </p:cNvPr>
          <p:cNvPicPr>
            <a:picLocks noChangeAspect="1"/>
          </p:cNvPicPr>
          <p:nvPr/>
        </p:nvPicPr>
        <p:blipFill>
          <a:blip r:embed="rId2"/>
          <a:stretch>
            <a:fillRect/>
          </a:stretch>
        </p:blipFill>
        <p:spPr>
          <a:xfrm>
            <a:off x="492579" y="5858709"/>
            <a:ext cx="1947127" cy="999291"/>
          </a:xfrm>
          <a:prstGeom prst="rect">
            <a:avLst/>
          </a:prstGeom>
        </p:spPr>
      </p:pic>
    </p:spTree>
    <p:extLst>
      <p:ext uri="{BB962C8B-B14F-4D97-AF65-F5344CB8AC3E}">
        <p14:creationId xmlns:p14="http://schemas.microsoft.com/office/powerpoint/2010/main" val="2576892850"/>
      </p:ext>
    </p:extLst>
  </p:cSld>
  <p:clrMapOvr>
    <a:masterClrMapping/>
  </p:clrMapOvr>
</p:sld>
</file>

<file path=ppt/theme/theme1.xml><?xml version="1.0" encoding="utf-8"?>
<a:theme xmlns:a="http://schemas.openxmlformats.org/drawingml/2006/main" name="Facet">
  <a:themeElements>
    <a:clrScheme name="Custom 3">
      <a:dk1>
        <a:sysClr val="windowText" lastClr="000000"/>
      </a:dk1>
      <a:lt1>
        <a:sysClr val="window" lastClr="FFFFFF"/>
      </a:lt1>
      <a:dk2>
        <a:srgbClr val="455F51"/>
      </a:dk2>
      <a:lt2>
        <a:srgbClr val="E3DED1"/>
      </a:lt2>
      <a:accent1>
        <a:srgbClr val="008E40"/>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152</TotalTime>
  <Words>1596</Words>
  <Application>Microsoft Office PowerPoint</Application>
  <PresentationFormat>Widescreen</PresentationFormat>
  <Paragraphs>115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LiBBY  Life’s End Benefits of  Cannabidiol and  Tetrahydrocannabinol Study </vt:lpstr>
      <vt:lpstr>Acknowledgements</vt:lpstr>
      <vt:lpstr>Libby’s Last Few Weeks of Life</vt:lpstr>
      <vt:lpstr>The Current State of Our Knowledge</vt:lpstr>
      <vt:lpstr>Cannabidol (CBD)</vt:lpstr>
      <vt:lpstr>Tetrahydrocannabinol (THC)</vt:lpstr>
      <vt:lpstr>LiBBY Study Goal </vt:lpstr>
      <vt:lpstr>LiBBY Study Challenges</vt:lpstr>
      <vt:lpstr>Managing the Challenges</vt:lpstr>
      <vt:lpstr>Preliminary Data</vt:lpstr>
      <vt:lpstr>LiBBY Study</vt:lpstr>
      <vt:lpstr>Primary Objective &amp; Endpoint</vt:lpstr>
      <vt:lpstr>Inclusion Criteria</vt:lpstr>
      <vt:lpstr>Inclusion Criteria Con’t</vt:lpstr>
      <vt:lpstr>Exclusion Criteria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LiBBY Grant:  Life’s End Benefits of Cannabidiol and tetrahydrocannabinol Trial</dc:title>
  <dc:creator>Arianne Kindy</dc:creator>
  <cp:lastModifiedBy>Arianne Kindy</cp:lastModifiedBy>
  <cp:revision>30</cp:revision>
  <dcterms:created xsi:type="dcterms:W3CDTF">2021-10-07T13:47:12Z</dcterms:created>
  <dcterms:modified xsi:type="dcterms:W3CDTF">2022-11-01T13:11:07Z</dcterms:modified>
</cp:coreProperties>
</file>