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0" r:id="rId3"/>
    <p:sldId id="258" r:id="rId4"/>
    <p:sldId id="302" r:id="rId5"/>
    <p:sldId id="303" r:id="rId6"/>
    <p:sldId id="259" r:id="rId7"/>
    <p:sldId id="304" r:id="rId8"/>
    <p:sldId id="260" r:id="rId9"/>
    <p:sldId id="301" r:id="rId10"/>
    <p:sldId id="268" r:id="rId11"/>
    <p:sldId id="288" r:id="rId12"/>
    <p:sldId id="281" r:id="rId13"/>
    <p:sldId id="296" r:id="rId14"/>
    <p:sldId id="289" r:id="rId15"/>
    <p:sldId id="290" r:id="rId16"/>
    <p:sldId id="305" r:id="rId17"/>
    <p:sldId id="292" r:id="rId18"/>
    <p:sldId id="293" r:id="rId19"/>
    <p:sldId id="294" r:id="rId20"/>
    <p:sldId id="298" r:id="rId21"/>
    <p:sldId id="297" r:id="rId22"/>
    <p:sldId id="310" r:id="rId23"/>
    <p:sldId id="306" r:id="rId24"/>
    <p:sldId id="308" r:id="rId25"/>
    <p:sldId id="309" r:id="rId26"/>
    <p:sldId id="311" r:id="rId27"/>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807" autoAdjust="0"/>
  </p:normalViewPr>
  <p:slideViewPr>
    <p:cSldViewPr snapToGrid="0">
      <p:cViewPr varScale="1">
        <p:scale>
          <a:sx n="82" d="100"/>
          <a:sy n="82" d="100"/>
        </p:scale>
        <p:origin x="60"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dirty="0">
                <a:latin typeface="Arial" panose="020B0604020202020204" pitchFamily="34" charset="0"/>
                <a:cs typeface="Arial" panose="020B0604020202020204" pitchFamily="34" charset="0"/>
              </a:rPr>
              <a:t>"Cannabis is useful therapy for some medical conditions" (N=714)</a:t>
            </a:r>
          </a:p>
        </c:rich>
      </c:tx>
      <c:layout>
        <c:manualLayout>
          <c:xMode val="edge"/>
          <c:yMode val="edge"/>
          <c:x val="0.14132316614368148"/>
          <c:y val="2.6901291113698624E-3"/>
        </c:manualLayout>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chemeClr val="accent6">
                <a:lumMod val="60000"/>
                <a:lumOff val="40000"/>
              </a:schemeClr>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Attitudes!$A$4:$A$7</c:f>
              <c:strCache>
                <c:ptCount val="4"/>
                <c:pt idx="0">
                  <c:v>Disagree</c:v>
                </c:pt>
                <c:pt idx="1">
                  <c:v>Somewhat disagree</c:v>
                </c:pt>
                <c:pt idx="2">
                  <c:v>Somewhat agree</c:v>
                </c:pt>
                <c:pt idx="3">
                  <c:v>Agree</c:v>
                </c:pt>
              </c:strCache>
            </c:strRef>
          </c:cat>
          <c:val>
            <c:numRef>
              <c:f>Attitudes!$B$4:$B$7</c:f>
              <c:numCache>
                <c:formatCode>0%</c:formatCode>
                <c:ptCount val="4"/>
                <c:pt idx="0">
                  <c:v>0.12</c:v>
                </c:pt>
                <c:pt idx="1">
                  <c:v>0.11</c:v>
                </c:pt>
                <c:pt idx="2">
                  <c:v>0.36</c:v>
                </c:pt>
                <c:pt idx="3">
                  <c:v>0.4</c:v>
                </c:pt>
              </c:numCache>
            </c:numRef>
          </c:val>
          <c:extLst>
            <c:ext xmlns:c16="http://schemas.microsoft.com/office/drawing/2014/chart" uri="{C3380CC4-5D6E-409C-BE32-E72D297353CC}">
              <c16:uniqueId val="{00000000-ECC4-4066-A68C-2B808AFA3D31}"/>
            </c:ext>
          </c:extLst>
        </c:ser>
        <c:dLbls>
          <c:dLblPos val="outEnd"/>
          <c:showLegendKey val="0"/>
          <c:showVal val="1"/>
          <c:showCatName val="0"/>
          <c:showSerName val="0"/>
          <c:showPercent val="0"/>
          <c:showBubbleSize val="0"/>
        </c:dLbls>
        <c:gapWidth val="100"/>
        <c:overlap val="-24"/>
        <c:axId val="474882584"/>
        <c:axId val="474884544"/>
      </c:barChart>
      <c:catAx>
        <c:axId val="474882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74884544"/>
        <c:crosses val="autoZero"/>
        <c:auto val="1"/>
        <c:lblAlgn val="ctr"/>
        <c:lblOffset val="100"/>
        <c:noMultiLvlLbl val="0"/>
      </c:catAx>
      <c:valAx>
        <c:axId val="474884544"/>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74882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latin typeface="Arial" panose="020B0604020202020204" pitchFamily="34" charset="0"/>
                <a:cs typeface="Arial" panose="020B0604020202020204" pitchFamily="34" charset="0"/>
              </a:rPr>
              <a:t>Iowa's Medical Cannabidiol Program rules, regulations and processes (N=712)</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Knowledge!$A$98:$A$101</c:f>
              <c:strCache>
                <c:ptCount val="4"/>
                <c:pt idx="0">
                  <c:v>Not knowledgeable</c:v>
                </c:pt>
                <c:pt idx="1">
                  <c:v>Somewhat knowledgeable</c:v>
                </c:pt>
                <c:pt idx="2">
                  <c:v>Knowledgeable</c:v>
                </c:pt>
                <c:pt idx="3">
                  <c:v>Very Knowledgeable</c:v>
                </c:pt>
              </c:strCache>
            </c:strRef>
          </c:cat>
          <c:val>
            <c:numRef>
              <c:f>Knowledge!$B$98:$B$101</c:f>
              <c:numCache>
                <c:formatCode>0%</c:formatCode>
                <c:ptCount val="4"/>
                <c:pt idx="0">
                  <c:v>0.56000000000000005</c:v>
                </c:pt>
                <c:pt idx="1">
                  <c:v>0.31</c:v>
                </c:pt>
                <c:pt idx="2">
                  <c:v>0.1</c:v>
                </c:pt>
                <c:pt idx="3">
                  <c:v>0.03</c:v>
                </c:pt>
              </c:numCache>
            </c:numRef>
          </c:val>
          <c:extLst>
            <c:ext xmlns:c16="http://schemas.microsoft.com/office/drawing/2014/chart" uri="{C3380CC4-5D6E-409C-BE32-E72D297353CC}">
              <c16:uniqueId val="{00000000-AA98-491A-8325-FD337C575155}"/>
            </c:ext>
          </c:extLst>
        </c:ser>
        <c:dLbls>
          <c:dLblPos val="outEnd"/>
          <c:showLegendKey val="0"/>
          <c:showVal val="1"/>
          <c:showCatName val="0"/>
          <c:showSerName val="0"/>
          <c:showPercent val="0"/>
          <c:showBubbleSize val="0"/>
        </c:dLbls>
        <c:gapWidth val="100"/>
        <c:overlap val="-24"/>
        <c:axId val="441495656"/>
        <c:axId val="441496048"/>
      </c:barChart>
      <c:catAx>
        <c:axId val="441495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6048"/>
        <c:crosses val="autoZero"/>
        <c:auto val="1"/>
        <c:lblAlgn val="ctr"/>
        <c:lblOffset val="100"/>
        <c:noMultiLvlLbl val="0"/>
      </c:catAx>
      <c:valAx>
        <c:axId val="441496048"/>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56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latin typeface="Arial" panose="020B0604020202020204" pitchFamily="34" charset="0"/>
                <a:cs typeface="Arial" panose="020B0604020202020204" pitchFamily="34" charset="0"/>
              </a:rPr>
              <a:t>"Cannabis extracts/products containing cannabidiol </a:t>
            </a:r>
            <a:r>
              <a:rPr lang="en-US" b="1" u="sng">
                <a:latin typeface="Arial" panose="020B0604020202020204" pitchFamily="34" charset="0"/>
                <a:cs typeface="Arial" panose="020B0604020202020204" pitchFamily="34" charset="0"/>
              </a:rPr>
              <a:t>(CBD)</a:t>
            </a:r>
            <a:r>
              <a:rPr lang="en-US" b="1">
                <a:latin typeface="Arial" panose="020B0604020202020204" pitchFamily="34" charset="0"/>
                <a:cs typeface="Arial" panose="020B0604020202020204" pitchFamily="34" charset="0"/>
              </a:rPr>
              <a:t>  are useful in treating some medical conditions" (N=713)</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7.902009342512753E-2"/>
          <c:y val="0.24920289595471731"/>
          <c:w val="0.89402738237548007"/>
          <c:h val="0.63333051076538271"/>
        </c:manualLayout>
      </c:layout>
      <c:barChart>
        <c:barDir val="col"/>
        <c:grouping val="clustered"/>
        <c:varyColors val="0"/>
        <c:ser>
          <c:idx val="0"/>
          <c:order val="0"/>
          <c:spPr>
            <a:solidFill>
              <a:schemeClr val="accent6">
                <a:lumMod val="60000"/>
                <a:lumOff val="40000"/>
              </a:schemeClr>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Attitudes!$A$22:$A$25</c:f>
              <c:strCache>
                <c:ptCount val="4"/>
                <c:pt idx="0">
                  <c:v>Disagree</c:v>
                </c:pt>
                <c:pt idx="1">
                  <c:v>Somewhat disagree</c:v>
                </c:pt>
                <c:pt idx="2">
                  <c:v>Somewhat agree</c:v>
                </c:pt>
                <c:pt idx="3">
                  <c:v>Agree</c:v>
                </c:pt>
              </c:strCache>
            </c:strRef>
          </c:cat>
          <c:val>
            <c:numRef>
              <c:f>Attitudes!$B$22:$B$25</c:f>
              <c:numCache>
                <c:formatCode>0%</c:formatCode>
                <c:ptCount val="4"/>
                <c:pt idx="0">
                  <c:v>0.1</c:v>
                </c:pt>
                <c:pt idx="1">
                  <c:v>0.11</c:v>
                </c:pt>
                <c:pt idx="2">
                  <c:v>0.38</c:v>
                </c:pt>
                <c:pt idx="3">
                  <c:v>0.42</c:v>
                </c:pt>
              </c:numCache>
            </c:numRef>
          </c:val>
          <c:extLst>
            <c:ext xmlns:c16="http://schemas.microsoft.com/office/drawing/2014/chart" uri="{C3380CC4-5D6E-409C-BE32-E72D297353CC}">
              <c16:uniqueId val="{00000000-9120-4722-ADB7-B455B50BFE59}"/>
            </c:ext>
          </c:extLst>
        </c:ser>
        <c:dLbls>
          <c:dLblPos val="outEnd"/>
          <c:showLegendKey val="0"/>
          <c:showVal val="1"/>
          <c:showCatName val="0"/>
          <c:showSerName val="0"/>
          <c:showPercent val="0"/>
          <c:showBubbleSize val="0"/>
        </c:dLbls>
        <c:gapWidth val="100"/>
        <c:overlap val="-24"/>
        <c:axId val="315688320"/>
        <c:axId val="390633728"/>
      </c:barChart>
      <c:catAx>
        <c:axId val="315688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390633728"/>
        <c:crosses val="autoZero"/>
        <c:auto val="1"/>
        <c:lblAlgn val="ctr"/>
        <c:lblOffset val="100"/>
        <c:noMultiLvlLbl val="0"/>
      </c:catAx>
      <c:valAx>
        <c:axId val="390633728"/>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315688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US" b="1">
                <a:latin typeface="Arial" panose="020B0604020202020204" pitchFamily="34" charset="0"/>
                <a:cs typeface="Arial" panose="020B0604020202020204" pitchFamily="34" charset="0"/>
              </a:rPr>
              <a:t>"Tetrahydrocannabinol (THC) can be addictive" (N=708)</a:t>
            </a:r>
          </a:p>
        </c:rich>
      </c:tx>
      <c:layout/>
      <c:overlay val="0"/>
      <c:spPr>
        <a:noFill/>
        <a:ln>
          <a:noFill/>
        </a:ln>
        <a:effectLst/>
      </c:spPr>
      <c:txPr>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6">
                <a:lumMod val="60000"/>
                <a:lumOff val="40000"/>
              </a:schemeClr>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Attitudes!$A$56:$A$59</c:f>
              <c:strCache>
                <c:ptCount val="4"/>
                <c:pt idx="0">
                  <c:v>Disagree</c:v>
                </c:pt>
                <c:pt idx="1">
                  <c:v>Somewhat disagree</c:v>
                </c:pt>
                <c:pt idx="2">
                  <c:v>Somewhat agree</c:v>
                </c:pt>
                <c:pt idx="3">
                  <c:v>Agree</c:v>
                </c:pt>
              </c:strCache>
            </c:strRef>
          </c:cat>
          <c:val>
            <c:numRef>
              <c:f>Attitudes!$B$56:$B$59</c:f>
              <c:numCache>
                <c:formatCode>0%</c:formatCode>
                <c:ptCount val="4"/>
                <c:pt idx="0">
                  <c:v>0.05</c:v>
                </c:pt>
                <c:pt idx="1">
                  <c:v>0.13</c:v>
                </c:pt>
                <c:pt idx="2">
                  <c:v>0.26</c:v>
                </c:pt>
                <c:pt idx="3">
                  <c:v>0.56000000000000005</c:v>
                </c:pt>
              </c:numCache>
            </c:numRef>
          </c:val>
          <c:extLst>
            <c:ext xmlns:c16="http://schemas.microsoft.com/office/drawing/2014/chart" uri="{C3380CC4-5D6E-409C-BE32-E72D297353CC}">
              <c16:uniqueId val="{00000000-9F52-460F-9A2A-6321A70AAB87}"/>
            </c:ext>
          </c:extLst>
        </c:ser>
        <c:dLbls>
          <c:dLblPos val="outEnd"/>
          <c:showLegendKey val="0"/>
          <c:showVal val="1"/>
          <c:showCatName val="0"/>
          <c:showSerName val="0"/>
          <c:showPercent val="0"/>
          <c:showBubbleSize val="0"/>
        </c:dLbls>
        <c:gapWidth val="100"/>
        <c:overlap val="-24"/>
        <c:axId val="156779992"/>
        <c:axId val="156779600"/>
      </c:barChart>
      <c:catAx>
        <c:axId val="156779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156779600"/>
        <c:crosses val="autoZero"/>
        <c:auto val="1"/>
        <c:lblAlgn val="ctr"/>
        <c:lblOffset val="100"/>
        <c:noMultiLvlLbl val="0"/>
      </c:catAx>
      <c:valAx>
        <c:axId val="156779600"/>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n-US"/>
          </a:p>
        </c:txPr>
        <c:crossAx val="156779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dirty="0">
                <a:latin typeface="Arial" panose="020B0604020202020204" pitchFamily="34" charset="0"/>
                <a:cs typeface="Arial" panose="020B0604020202020204" pitchFamily="34" charset="0"/>
              </a:rPr>
              <a:t>"</a:t>
            </a:r>
            <a:r>
              <a:rPr lang="en-US" b="1" u="sng" dirty="0">
                <a:latin typeface="Arial" panose="020B0604020202020204" pitchFamily="34" charset="0"/>
                <a:cs typeface="Arial" panose="020B0604020202020204" pitchFamily="34" charset="0"/>
              </a:rPr>
              <a:t>Circumstances in</a:t>
            </a:r>
            <a:r>
              <a:rPr lang="en-US" b="1" u="sng" baseline="0" dirty="0">
                <a:latin typeface="Arial" panose="020B0604020202020204" pitchFamily="34" charset="0"/>
                <a:cs typeface="Arial" panose="020B0604020202020204" pitchFamily="34" charset="0"/>
              </a:rPr>
              <a:t> which CBD is acceptable as a medical therapy</a:t>
            </a:r>
            <a:r>
              <a:rPr lang="en-US" b="1" baseline="0" dirty="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Attitudes!$A$76:$A$85</c:f>
              <c:strCache>
                <c:ptCount val="10"/>
                <c:pt idx="0">
                  <c:v>Other</c:v>
                </c:pt>
                <c:pt idx="1">
                  <c:v>Never</c:v>
                </c:pt>
                <c:pt idx="2">
                  <c:v>Improving QOL and daily function</c:v>
                </c:pt>
                <c:pt idx="3">
                  <c:v>Eliminated/decrease other medications</c:v>
                </c:pt>
                <c:pt idx="4">
                  <c:v>After other treatments exhausted</c:v>
                </c:pt>
                <c:pt idx="5">
                  <c:v>Mental health (anxiety, PTSD)</c:v>
                </c:pt>
                <c:pt idx="6">
                  <c:v>Seizures and neurological conditions</c:v>
                </c:pt>
                <c:pt idx="7">
                  <c:v>Paliative care</c:v>
                </c:pt>
                <c:pt idx="8">
                  <c:v>End-of-life/Hospice Care</c:v>
                </c:pt>
                <c:pt idx="9">
                  <c:v>Primary therapy for qualifying condition</c:v>
                </c:pt>
              </c:strCache>
            </c:strRef>
          </c:cat>
          <c:val>
            <c:numRef>
              <c:f>Attitudes!$B$76:$B$85</c:f>
              <c:numCache>
                <c:formatCode>General</c:formatCode>
                <c:ptCount val="10"/>
              </c:numCache>
            </c:numRef>
          </c:val>
          <c:extLst>
            <c:ext xmlns:c16="http://schemas.microsoft.com/office/drawing/2014/chart" uri="{C3380CC4-5D6E-409C-BE32-E72D297353CC}">
              <c16:uniqueId val="{00000000-8617-4AC8-8F7D-14D6BDEFBBF0}"/>
            </c:ext>
          </c:extLst>
        </c:ser>
        <c:ser>
          <c:idx val="1"/>
          <c:order val="1"/>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Attitudes!$A$76:$A$85</c:f>
              <c:strCache>
                <c:ptCount val="10"/>
                <c:pt idx="0">
                  <c:v>Other</c:v>
                </c:pt>
                <c:pt idx="1">
                  <c:v>Never</c:v>
                </c:pt>
                <c:pt idx="2">
                  <c:v>Improving QOL and daily function</c:v>
                </c:pt>
                <c:pt idx="3">
                  <c:v>Eliminated/decrease other medications</c:v>
                </c:pt>
                <c:pt idx="4">
                  <c:v>After other treatments exhausted</c:v>
                </c:pt>
                <c:pt idx="5">
                  <c:v>Mental health (anxiety, PTSD)</c:v>
                </c:pt>
                <c:pt idx="6">
                  <c:v>Seizures and neurological conditions</c:v>
                </c:pt>
                <c:pt idx="7">
                  <c:v>Paliative care</c:v>
                </c:pt>
                <c:pt idx="8">
                  <c:v>End-of-life/Hospice Care</c:v>
                </c:pt>
                <c:pt idx="9">
                  <c:v>Primary therapy for qualifying condition</c:v>
                </c:pt>
              </c:strCache>
            </c:strRef>
          </c:cat>
          <c:val>
            <c:numRef>
              <c:f>Attitudes!$C$76:$C$85</c:f>
              <c:numCache>
                <c:formatCode>General</c:formatCode>
                <c:ptCount val="10"/>
              </c:numCache>
            </c:numRef>
          </c:val>
          <c:extLst>
            <c:ext xmlns:c16="http://schemas.microsoft.com/office/drawing/2014/chart" uri="{C3380CC4-5D6E-409C-BE32-E72D297353CC}">
              <c16:uniqueId val="{00000001-8617-4AC8-8F7D-14D6BDEFBBF0}"/>
            </c:ext>
          </c:extLst>
        </c:ser>
        <c:ser>
          <c:idx val="2"/>
          <c:order val="2"/>
          <c:spPr>
            <a:solidFill>
              <a:schemeClr val="accent6">
                <a:lumMod val="60000"/>
                <a:lumOff val="40000"/>
              </a:schemeClr>
            </a:solidFill>
            <a:ln w="9525" cap="flat" cmpd="sng" algn="ctr">
              <a:solidFill>
                <a:schemeClr val="accent3">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Attitudes!$A$76:$A$85</c:f>
              <c:strCache>
                <c:ptCount val="10"/>
                <c:pt idx="0">
                  <c:v>Other</c:v>
                </c:pt>
                <c:pt idx="1">
                  <c:v>Never</c:v>
                </c:pt>
                <c:pt idx="2">
                  <c:v>Improving QOL and daily function</c:v>
                </c:pt>
                <c:pt idx="3">
                  <c:v>Eliminated/decrease other medications</c:v>
                </c:pt>
                <c:pt idx="4">
                  <c:v>After other treatments exhausted</c:v>
                </c:pt>
                <c:pt idx="5">
                  <c:v>Mental health (anxiety, PTSD)</c:v>
                </c:pt>
                <c:pt idx="6">
                  <c:v>Seizures and neurological conditions</c:v>
                </c:pt>
                <c:pt idx="7">
                  <c:v>Paliative care</c:v>
                </c:pt>
                <c:pt idx="8">
                  <c:v>End-of-life/Hospice Care</c:v>
                </c:pt>
                <c:pt idx="9">
                  <c:v>Primary therapy for qualifying condition</c:v>
                </c:pt>
              </c:strCache>
            </c:strRef>
          </c:cat>
          <c:val>
            <c:numRef>
              <c:f>Attitudes!$D$76:$D$85</c:f>
              <c:numCache>
                <c:formatCode>0%</c:formatCode>
                <c:ptCount val="10"/>
                <c:pt idx="0">
                  <c:v>0.05</c:v>
                </c:pt>
                <c:pt idx="1">
                  <c:v>0.08</c:v>
                </c:pt>
                <c:pt idx="2">
                  <c:v>0.25</c:v>
                </c:pt>
                <c:pt idx="3">
                  <c:v>0.48</c:v>
                </c:pt>
                <c:pt idx="4">
                  <c:v>0.51</c:v>
                </c:pt>
                <c:pt idx="5">
                  <c:v>0.32</c:v>
                </c:pt>
                <c:pt idx="6">
                  <c:v>0.61</c:v>
                </c:pt>
                <c:pt idx="7">
                  <c:v>0.72</c:v>
                </c:pt>
                <c:pt idx="8">
                  <c:v>0.78</c:v>
                </c:pt>
                <c:pt idx="9">
                  <c:v>0.44</c:v>
                </c:pt>
              </c:numCache>
            </c:numRef>
          </c:val>
          <c:extLst>
            <c:ext xmlns:c16="http://schemas.microsoft.com/office/drawing/2014/chart" uri="{C3380CC4-5D6E-409C-BE32-E72D297353CC}">
              <c16:uniqueId val="{00000002-8617-4AC8-8F7D-14D6BDEFBBF0}"/>
            </c:ext>
          </c:extLst>
        </c:ser>
        <c:dLbls>
          <c:dLblPos val="outEnd"/>
          <c:showLegendKey val="0"/>
          <c:showVal val="1"/>
          <c:showCatName val="0"/>
          <c:showSerName val="0"/>
          <c:showPercent val="0"/>
          <c:showBubbleSize val="0"/>
        </c:dLbls>
        <c:gapWidth val="100"/>
        <c:axId val="398637640"/>
        <c:axId val="441049712"/>
      </c:barChart>
      <c:catAx>
        <c:axId val="3986376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049712"/>
        <c:crosses val="autoZero"/>
        <c:auto val="1"/>
        <c:lblAlgn val="ctr"/>
        <c:lblOffset val="100"/>
        <c:noMultiLvlLbl val="0"/>
      </c:catAx>
      <c:valAx>
        <c:axId val="441049712"/>
        <c:scaling>
          <c:orientation val="minMax"/>
        </c:scaling>
        <c:delete val="1"/>
        <c:axPos val="b"/>
        <c:majorGridlines>
          <c:spPr>
            <a:ln w="9525" cap="flat" cmpd="sng" algn="ctr">
              <a:noFill/>
              <a:round/>
            </a:ln>
            <a:effectLst/>
          </c:spPr>
        </c:majorGridlines>
        <c:numFmt formatCode="General" sourceLinked="1"/>
        <c:majorTickMark val="none"/>
        <c:minorTickMark val="none"/>
        <c:tickLblPos val="nextTo"/>
        <c:crossAx val="398637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latin typeface="Arial" panose="020B0604020202020204" pitchFamily="34" charset="0"/>
                <a:cs typeface="Arial" panose="020B0604020202020204" pitchFamily="34" charset="0"/>
              </a:rPr>
              <a:t>Titration schedules for medical cannabidiol (N=717)</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Knowledge!$A$5:$A$8</c:f>
              <c:strCache>
                <c:ptCount val="4"/>
                <c:pt idx="0">
                  <c:v>Not knowledgeable</c:v>
                </c:pt>
                <c:pt idx="1">
                  <c:v>Somewhat knowledgeable</c:v>
                </c:pt>
                <c:pt idx="2">
                  <c:v>Knowledgeable</c:v>
                </c:pt>
                <c:pt idx="3">
                  <c:v>Very Knowledgeable</c:v>
                </c:pt>
              </c:strCache>
            </c:strRef>
          </c:cat>
          <c:val>
            <c:numRef>
              <c:f>Knowledge!$B$5:$B$8</c:f>
              <c:numCache>
                <c:formatCode>0%</c:formatCode>
                <c:ptCount val="4"/>
                <c:pt idx="0">
                  <c:v>0.81</c:v>
                </c:pt>
                <c:pt idx="1">
                  <c:v>0.14000000000000001</c:v>
                </c:pt>
                <c:pt idx="2">
                  <c:v>0.04</c:v>
                </c:pt>
                <c:pt idx="3">
                  <c:v>0.01</c:v>
                </c:pt>
              </c:numCache>
            </c:numRef>
          </c:val>
          <c:extLst>
            <c:ext xmlns:c16="http://schemas.microsoft.com/office/drawing/2014/chart" uri="{C3380CC4-5D6E-409C-BE32-E72D297353CC}">
              <c16:uniqueId val="{00000000-CF7F-44FB-BDB7-6E497876A60F}"/>
            </c:ext>
          </c:extLst>
        </c:ser>
        <c:dLbls>
          <c:dLblPos val="outEnd"/>
          <c:showLegendKey val="0"/>
          <c:showVal val="1"/>
          <c:showCatName val="0"/>
          <c:showSerName val="0"/>
          <c:showPercent val="0"/>
          <c:showBubbleSize val="0"/>
        </c:dLbls>
        <c:gapWidth val="100"/>
        <c:overlap val="-24"/>
        <c:axId val="441518272"/>
        <c:axId val="441518664"/>
      </c:barChart>
      <c:catAx>
        <c:axId val="441518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18664"/>
        <c:crosses val="autoZero"/>
        <c:auto val="1"/>
        <c:lblAlgn val="ctr"/>
        <c:lblOffset val="100"/>
        <c:noMultiLvlLbl val="0"/>
      </c:catAx>
      <c:valAx>
        <c:axId val="441518664"/>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18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latin typeface="Arial" panose="020B0604020202020204" pitchFamily="34" charset="0"/>
                <a:cs typeface="Arial" panose="020B0604020202020204" pitchFamily="34" charset="0"/>
              </a:rPr>
              <a:t>Formulations of medical cannabidiol available in Iowa (N=715)</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Knowledge!$A$25:$A$28</c:f>
              <c:strCache>
                <c:ptCount val="4"/>
                <c:pt idx="0">
                  <c:v>Not knowledgeable</c:v>
                </c:pt>
                <c:pt idx="1">
                  <c:v>Somewhat knowledgeable</c:v>
                </c:pt>
                <c:pt idx="2">
                  <c:v>Knowledgeable</c:v>
                </c:pt>
                <c:pt idx="3">
                  <c:v>Very Knowledgeable</c:v>
                </c:pt>
              </c:strCache>
            </c:strRef>
          </c:cat>
          <c:val>
            <c:numRef>
              <c:f>Knowledge!$B$25:$B$28</c:f>
              <c:numCache>
                <c:formatCode>0%</c:formatCode>
                <c:ptCount val="4"/>
                <c:pt idx="0">
                  <c:v>0.69</c:v>
                </c:pt>
                <c:pt idx="1">
                  <c:v>0.22</c:v>
                </c:pt>
                <c:pt idx="2">
                  <c:v>7.0000000000000007E-2</c:v>
                </c:pt>
                <c:pt idx="3">
                  <c:v>0.02</c:v>
                </c:pt>
              </c:numCache>
            </c:numRef>
          </c:val>
          <c:extLst>
            <c:ext xmlns:c16="http://schemas.microsoft.com/office/drawing/2014/chart" uri="{C3380CC4-5D6E-409C-BE32-E72D297353CC}">
              <c16:uniqueId val="{00000000-C79F-4CAA-9E81-0D70E7542FC6}"/>
            </c:ext>
          </c:extLst>
        </c:ser>
        <c:dLbls>
          <c:dLblPos val="outEnd"/>
          <c:showLegendKey val="0"/>
          <c:showVal val="1"/>
          <c:showCatName val="0"/>
          <c:showSerName val="0"/>
          <c:showPercent val="0"/>
          <c:showBubbleSize val="0"/>
        </c:dLbls>
        <c:gapWidth val="100"/>
        <c:overlap val="-24"/>
        <c:axId val="441519448"/>
        <c:axId val="441519840"/>
      </c:barChart>
      <c:catAx>
        <c:axId val="441519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19840"/>
        <c:crosses val="autoZero"/>
        <c:auto val="1"/>
        <c:lblAlgn val="ctr"/>
        <c:lblOffset val="100"/>
        <c:noMultiLvlLbl val="0"/>
      </c:catAx>
      <c:valAx>
        <c:axId val="441519840"/>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19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r>
              <a:rPr lang="en-US" b="1" dirty="0">
                <a:latin typeface="Arial" panose="020B0604020202020204" pitchFamily="34" charset="0"/>
                <a:cs typeface="Arial" panose="020B0604020202020204" pitchFamily="34" charset="0"/>
              </a:rPr>
              <a:t>Safety, side effects, contraindications, and precautions of using medical cannabidiol (N=716)</a:t>
            </a:r>
          </a:p>
        </c:rich>
      </c:tx>
      <c:layout/>
      <c:overlay val="0"/>
      <c:spPr>
        <a:noFill/>
        <a:ln>
          <a:noFill/>
        </a:ln>
        <a:effectLst/>
      </c:spPr>
      <c:txPr>
        <a:bodyPr rot="0" spcFirstLastPara="1" vertOverflow="ellipsis" vert="horz" wrap="square" anchor="ctr" anchorCtr="1"/>
        <a:lstStyle/>
        <a:p>
          <a:pPr>
            <a:defRPr sz="1400" b="0" i="0" u="none" strike="noStrike" kern="1200" cap="none" spc="20" baseline="0">
              <a:solidFill>
                <a:schemeClr val="tx1">
                  <a:lumMod val="50000"/>
                  <a:lumOff val="50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Knowledge!$A$43:$A$46</c:f>
              <c:strCache>
                <c:ptCount val="4"/>
                <c:pt idx="0">
                  <c:v>Not knowledgeable</c:v>
                </c:pt>
                <c:pt idx="1">
                  <c:v>Somewhat knowledgeable</c:v>
                </c:pt>
                <c:pt idx="2">
                  <c:v>Knowledgeable</c:v>
                </c:pt>
                <c:pt idx="3">
                  <c:v>Very Knowledgeable</c:v>
                </c:pt>
              </c:strCache>
            </c:strRef>
          </c:cat>
          <c:val>
            <c:numRef>
              <c:f>Knowledge!$B$43:$B$46</c:f>
              <c:numCache>
                <c:formatCode>0%</c:formatCode>
                <c:ptCount val="4"/>
                <c:pt idx="0">
                  <c:v>0.41</c:v>
                </c:pt>
                <c:pt idx="1">
                  <c:v>0.38</c:v>
                </c:pt>
                <c:pt idx="2">
                  <c:v>0.15</c:v>
                </c:pt>
                <c:pt idx="3">
                  <c:v>0.06</c:v>
                </c:pt>
              </c:numCache>
            </c:numRef>
          </c:val>
          <c:extLst>
            <c:ext xmlns:c16="http://schemas.microsoft.com/office/drawing/2014/chart" uri="{C3380CC4-5D6E-409C-BE32-E72D297353CC}">
              <c16:uniqueId val="{00000000-B1B3-40D5-A221-17905BA5DCFB}"/>
            </c:ext>
          </c:extLst>
        </c:ser>
        <c:dLbls>
          <c:dLblPos val="outEnd"/>
          <c:showLegendKey val="0"/>
          <c:showVal val="1"/>
          <c:showCatName val="0"/>
          <c:showSerName val="0"/>
          <c:showPercent val="0"/>
          <c:showBubbleSize val="0"/>
        </c:dLbls>
        <c:gapWidth val="100"/>
        <c:overlap val="-24"/>
        <c:axId val="441520624"/>
        <c:axId val="441521016"/>
      </c:barChart>
      <c:catAx>
        <c:axId val="44152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21016"/>
        <c:crosses val="autoZero"/>
        <c:auto val="1"/>
        <c:lblAlgn val="ctr"/>
        <c:lblOffset val="100"/>
        <c:noMultiLvlLbl val="0"/>
      </c:catAx>
      <c:valAx>
        <c:axId val="441521016"/>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5206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t>Potential therapeutic benefits of medical cannabidiol (N=715)</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Knowledge!$A$61:$A$64</c:f>
              <c:strCache>
                <c:ptCount val="4"/>
                <c:pt idx="0">
                  <c:v>Not knowledgeable</c:v>
                </c:pt>
                <c:pt idx="1">
                  <c:v>Somewhat knowledgeable</c:v>
                </c:pt>
                <c:pt idx="2">
                  <c:v>Knowledgeable</c:v>
                </c:pt>
                <c:pt idx="3">
                  <c:v>Very Knowledgeable</c:v>
                </c:pt>
              </c:strCache>
            </c:strRef>
          </c:cat>
          <c:val>
            <c:numRef>
              <c:f>Knowledge!$B$61:$B$64</c:f>
              <c:numCache>
                <c:formatCode>0%</c:formatCode>
                <c:ptCount val="4"/>
                <c:pt idx="0">
                  <c:v>0.22</c:v>
                </c:pt>
                <c:pt idx="1">
                  <c:v>0.54</c:v>
                </c:pt>
                <c:pt idx="2">
                  <c:v>0.18</c:v>
                </c:pt>
                <c:pt idx="3">
                  <c:v>0.05</c:v>
                </c:pt>
              </c:numCache>
            </c:numRef>
          </c:val>
          <c:extLst>
            <c:ext xmlns:c16="http://schemas.microsoft.com/office/drawing/2014/chart" uri="{C3380CC4-5D6E-409C-BE32-E72D297353CC}">
              <c16:uniqueId val="{00000000-D5E5-4EF2-A3A0-32DFE14A46E0}"/>
            </c:ext>
          </c:extLst>
        </c:ser>
        <c:dLbls>
          <c:dLblPos val="outEnd"/>
          <c:showLegendKey val="0"/>
          <c:showVal val="1"/>
          <c:showCatName val="0"/>
          <c:showSerName val="0"/>
          <c:showPercent val="0"/>
          <c:showBubbleSize val="0"/>
        </c:dLbls>
        <c:gapWidth val="100"/>
        <c:overlap val="-24"/>
        <c:axId val="441493304"/>
        <c:axId val="441493696"/>
      </c:barChart>
      <c:catAx>
        <c:axId val="441493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3696"/>
        <c:crosses val="autoZero"/>
        <c:auto val="1"/>
        <c:lblAlgn val="ctr"/>
        <c:lblOffset val="100"/>
        <c:noMultiLvlLbl val="0"/>
      </c:catAx>
      <c:valAx>
        <c:axId val="441493696"/>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33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r>
              <a:rPr lang="en-US" b="1">
                <a:latin typeface="Arial" panose="020B0604020202020204" pitchFamily="34" charset="0"/>
                <a:cs typeface="Arial" panose="020B0604020202020204" pitchFamily="34" charset="0"/>
              </a:rPr>
              <a:t>Mechanism of action of cannabinoids (i.e., the endocannabinoid sytem) N=715</a:t>
            </a:r>
          </a:p>
        </c:rich>
      </c:tx>
      <c:layout/>
      <c:overlay val="0"/>
      <c:spPr>
        <a:noFill/>
        <a:ln>
          <a:noFill/>
        </a:ln>
        <a:effectLst/>
      </c:spPr>
      <c:txPr>
        <a:bodyPr rot="0" spcFirstLastPara="1" vertOverflow="ellipsis" vert="horz" wrap="square" anchor="ctr" anchorCtr="1"/>
        <a:lstStyle/>
        <a:p>
          <a:pPr>
            <a:defRPr sz="1400" b="1" i="0" u="none" strike="noStrike" kern="1200" cap="none" spc="2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rgbClr val="FFCCFF"/>
            </a:soli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Knowledge!$A$79:$A$82</c:f>
              <c:strCache>
                <c:ptCount val="4"/>
                <c:pt idx="0">
                  <c:v>Not knowledgeable</c:v>
                </c:pt>
                <c:pt idx="1">
                  <c:v>Somewhat knowledgeable</c:v>
                </c:pt>
                <c:pt idx="2">
                  <c:v>Knowledgeable</c:v>
                </c:pt>
                <c:pt idx="3">
                  <c:v>Very Knowledgeable</c:v>
                </c:pt>
              </c:strCache>
            </c:strRef>
          </c:cat>
          <c:val>
            <c:numRef>
              <c:f>Knowledge!$B$79:$B$82</c:f>
              <c:numCache>
                <c:formatCode>0%</c:formatCode>
                <c:ptCount val="4"/>
                <c:pt idx="0">
                  <c:v>0.34</c:v>
                </c:pt>
                <c:pt idx="1">
                  <c:v>0.44</c:v>
                </c:pt>
                <c:pt idx="2">
                  <c:v>0.17</c:v>
                </c:pt>
                <c:pt idx="3">
                  <c:v>0.06</c:v>
                </c:pt>
              </c:numCache>
            </c:numRef>
          </c:val>
          <c:extLst>
            <c:ext xmlns:c16="http://schemas.microsoft.com/office/drawing/2014/chart" uri="{C3380CC4-5D6E-409C-BE32-E72D297353CC}">
              <c16:uniqueId val="{00000000-5229-4840-B48E-22CCC211E1F8}"/>
            </c:ext>
          </c:extLst>
        </c:ser>
        <c:dLbls>
          <c:dLblPos val="outEnd"/>
          <c:showLegendKey val="0"/>
          <c:showVal val="1"/>
          <c:showCatName val="0"/>
          <c:showSerName val="0"/>
          <c:showPercent val="0"/>
          <c:showBubbleSize val="0"/>
        </c:dLbls>
        <c:gapWidth val="100"/>
        <c:overlap val="-24"/>
        <c:axId val="441494480"/>
        <c:axId val="441494872"/>
      </c:barChart>
      <c:catAx>
        <c:axId val="44149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4872"/>
        <c:crosses val="autoZero"/>
        <c:auto val="1"/>
        <c:lblAlgn val="ctr"/>
        <c:lblOffset val="100"/>
        <c:noMultiLvlLbl val="0"/>
      </c:catAx>
      <c:valAx>
        <c:axId val="441494872"/>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crossAx val="441494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0.50827</cdr:x>
      <cdr:y>0.22043</cdr:y>
    </cdr:from>
    <cdr:to>
      <cdr:x>0.51403</cdr:x>
      <cdr:y>0.94335</cdr:y>
    </cdr:to>
    <cdr:cxnSp macro="">
      <cdr:nvCxnSpPr>
        <cdr:cNvPr id="2" name="Straight Connector 1"/>
        <cdr:cNvCxnSpPr/>
      </cdr:nvCxnSpPr>
      <cdr:spPr>
        <a:xfrm xmlns:a="http://schemas.openxmlformats.org/drawingml/2006/main">
          <a:off x="2634482" y="812178"/>
          <a:ext cx="29818" cy="2663688"/>
        </a:xfrm>
        <a:prstGeom xmlns:a="http://schemas.openxmlformats.org/drawingml/2006/main" prst="line">
          <a:avLst/>
        </a:prstGeom>
        <a:ln xmlns:a="http://schemas.openxmlformats.org/drawingml/2006/main" w="28575">
          <a:solidFill>
            <a:schemeClr val="accent6">
              <a:lumMod val="75000"/>
            </a:schemeClr>
          </a:solidFill>
          <a:prstDash val="dash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D2AA8896-B647-42CE-BB5C-D194550A575B}" type="datetimeFigureOut">
              <a:rPr lang="en-US" smtClean="0"/>
              <a:t>10/29/2019</a:t>
            </a:fld>
            <a:endParaRPr lang="en-US" dirty="0"/>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6C91CFC1-56B6-42BB-82AC-1A5FDD08DD9D}" type="slidenum">
              <a:rPr lang="en-US" smtClean="0"/>
              <a:t>‹#›</a:t>
            </a:fld>
            <a:endParaRPr lang="en-US" dirty="0"/>
          </a:p>
        </p:txBody>
      </p:sp>
    </p:spTree>
    <p:extLst>
      <p:ext uri="{BB962C8B-B14F-4D97-AF65-F5344CB8AC3E}">
        <p14:creationId xmlns:p14="http://schemas.microsoft.com/office/powerpoint/2010/main" val="1147033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a:t>
            </a:fld>
            <a:endParaRPr lang="en-US" dirty="0"/>
          </a:p>
        </p:txBody>
      </p:sp>
    </p:spTree>
    <p:extLst>
      <p:ext uri="{BB962C8B-B14F-4D97-AF65-F5344CB8AC3E}">
        <p14:creationId xmlns:p14="http://schemas.microsoft.com/office/powerpoint/2010/main" val="235116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14</a:t>
            </a:fld>
            <a:endParaRPr lang="en-US" dirty="0"/>
          </a:p>
        </p:txBody>
      </p:sp>
    </p:spTree>
    <p:extLst>
      <p:ext uri="{BB962C8B-B14F-4D97-AF65-F5344CB8AC3E}">
        <p14:creationId xmlns:p14="http://schemas.microsoft.com/office/powerpoint/2010/main" val="1006476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15</a:t>
            </a:fld>
            <a:endParaRPr lang="en-US" dirty="0"/>
          </a:p>
        </p:txBody>
      </p:sp>
    </p:spTree>
    <p:extLst>
      <p:ext uri="{BB962C8B-B14F-4D97-AF65-F5344CB8AC3E}">
        <p14:creationId xmlns:p14="http://schemas.microsoft.com/office/powerpoint/2010/main" val="3234644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16</a:t>
            </a:fld>
            <a:endParaRPr lang="en-US" dirty="0"/>
          </a:p>
        </p:txBody>
      </p:sp>
    </p:spTree>
    <p:extLst>
      <p:ext uri="{BB962C8B-B14F-4D97-AF65-F5344CB8AC3E}">
        <p14:creationId xmlns:p14="http://schemas.microsoft.com/office/powerpoint/2010/main" val="2445614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17</a:t>
            </a:fld>
            <a:endParaRPr lang="en-US" dirty="0"/>
          </a:p>
        </p:txBody>
      </p:sp>
    </p:spTree>
    <p:extLst>
      <p:ext uri="{BB962C8B-B14F-4D97-AF65-F5344CB8AC3E}">
        <p14:creationId xmlns:p14="http://schemas.microsoft.com/office/powerpoint/2010/main" val="2342647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18</a:t>
            </a:fld>
            <a:endParaRPr lang="en-US" dirty="0"/>
          </a:p>
        </p:txBody>
      </p:sp>
    </p:spTree>
    <p:extLst>
      <p:ext uri="{BB962C8B-B14F-4D97-AF65-F5344CB8AC3E}">
        <p14:creationId xmlns:p14="http://schemas.microsoft.com/office/powerpoint/2010/main" val="3785991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19</a:t>
            </a:fld>
            <a:endParaRPr lang="en-US" dirty="0"/>
          </a:p>
        </p:txBody>
      </p:sp>
    </p:spTree>
    <p:extLst>
      <p:ext uri="{BB962C8B-B14F-4D97-AF65-F5344CB8AC3E}">
        <p14:creationId xmlns:p14="http://schemas.microsoft.com/office/powerpoint/2010/main" val="20178216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20</a:t>
            </a:fld>
            <a:endParaRPr lang="en-US" dirty="0"/>
          </a:p>
        </p:txBody>
      </p:sp>
    </p:spTree>
    <p:extLst>
      <p:ext uri="{BB962C8B-B14F-4D97-AF65-F5344CB8AC3E}">
        <p14:creationId xmlns:p14="http://schemas.microsoft.com/office/powerpoint/2010/main" val="421696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21</a:t>
            </a:fld>
            <a:endParaRPr lang="en-US" dirty="0"/>
          </a:p>
        </p:txBody>
      </p:sp>
    </p:spTree>
    <p:extLst>
      <p:ext uri="{BB962C8B-B14F-4D97-AF65-F5344CB8AC3E}">
        <p14:creationId xmlns:p14="http://schemas.microsoft.com/office/powerpoint/2010/main" val="375458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Prevalence of past-year marijuana use was 9.0% among adults aged 50–64 and 2.9% among adults aged ≥65. rates of cannabis use among middle and high school students have dropped or leveled-off (Johnston et al, 2015)</a:t>
            </a:r>
          </a:p>
          <a:p>
            <a:endParaRPr lang="en-US" dirty="0"/>
          </a:p>
          <a:p>
            <a:r>
              <a:rPr lang="en-US" dirty="0"/>
              <a:t>In light of emerging </a:t>
            </a:r>
            <a:r>
              <a:rPr lang="en-US" sz="1200" b="0" i="0" kern="1200" dirty="0">
                <a:solidFill>
                  <a:schemeClr val="tx1"/>
                </a:solidFill>
                <a:effectLst/>
                <a:latin typeface="+mn-lt"/>
                <a:ea typeface="+mn-ea"/>
                <a:cs typeface="+mn-cs"/>
              </a:rPr>
              <a:t>new knowledge about the potential benefits and harms of medical cannabis (National Academies of Sciences, Engineering and Medicine review), understanding current attitudes and beliefs of providers may provide insight into the ongoing challenges they face as states expand access to medical cannabis.</a:t>
            </a:r>
          </a:p>
          <a:p>
            <a:endParaRPr lang="en-US" sz="1200" b="0" i="0" kern="1200" dirty="0">
              <a:solidFill>
                <a:schemeClr val="tx1"/>
              </a:solidFill>
              <a:effectLst/>
              <a:latin typeface="+mn-lt"/>
              <a:ea typeface="+mn-ea"/>
              <a:cs typeface="+mn-cs"/>
            </a:endParaRPr>
          </a:p>
          <a:p>
            <a:r>
              <a:rPr lang="en-US" dirty="0"/>
              <a:t>The present article reports the results of an online survey conducted among Iowa clinicians in April-May 2019. It assessed Iowa clinicians’ attitudes, knowledge, and practices as it relates to MC. It also assessed their participation in the IA cannabidiol program</a:t>
            </a:r>
          </a:p>
        </p:txBody>
      </p:sp>
      <p:sp>
        <p:nvSpPr>
          <p:cNvPr id="4" name="Slide Number Placeholder 3"/>
          <p:cNvSpPr>
            <a:spLocks noGrp="1"/>
          </p:cNvSpPr>
          <p:nvPr>
            <p:ph type="sldNum" sz="quarter" idx="10"/>
          </p:nvPr>
        </p:nvSpPr>
        <p:spPr/>
        <p:txBody>
          <a:bodyPr/>
          <a:lstStyle/>
          <a:p>
            <a:fld id="{6C91CFC1-56B6-42BB-82AC-1A5FDD08DD9D}" type="slidenum">
              <a:rPr lang="en-US" smtClean="0"/>
              <a:t>3</a:t>
            </a:fld>
            <a:endParaRPr lang="en-US" dirty="0"/>
          </a:p>
        </p:txBody>
      </p:sp>
    </p:spTree>
    <p:extLst>
      <p:ext uri="{BB962C8B-B14F-4D97-AF65-F5344CB8AC3E}">
        <p14:creationId xmlns:p14="http://schemas.microsoft.com/office/powerpoint/2010/main" val="3161937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6</a:t>
            </a:fld>
            <a:endParaRPr lang="en-US" dirty="0"/>
          </a:p>
        </p:txBody>
      </p:sp>
    </p:spTree>
    <p:extLst>
      <p:ext uri="{BB962C8B-B14F-4D97-AF65-F5344CB8AC3E}">
        <p14:creationId xmlns:p14="http://schemas.microsoft.com/office/powerpoint/2010/main" val="1762716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Emma (instrument development):</a:t>
            </a:r>
          </a:p>
          <a:p>
            <a:r>
              <a:rPr lang="en-US" sz="1200" b="0" i="0" kern="1200" dirty="0">
                <a:solidFill>
                  <a:schemeClr val="tx1"/>
                </a:solidFill>
                <a:effectLst/>
                <a:latin typeface="+mn-lt"/>
                <a:ea typeface="+mn-ea"/>
                <a:cs typeface="+mn-cs"/>
              </a:rPr>
              <a:t>IRB approved?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link to participate in an anonymous, web-based survey was sent out via email</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Respondents were allowed ?? weeks to complete the survey. Any reminders sent?</a:t>
            </a:r>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8</a:t>
            </a:fld>
            <a:endParaRPr lang="en-US"/>
          </a:p>
        </p:txBody>
      </p:sp>
    </p:spTree>
    <p:extLst>
      <p:ext uri="{BB962C8B-B14F-4D97-AF65-F5344CB8AC3E}">
        <p14:creationId xmlns:p14="http://schemas.microsoft.com/office/powerpoint/2010/main" val="3612512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Emma (instrument development):</a:t>
            </a:r>
          </a:p>
          <a:p>
            <a:r>
              <a:rPr lang="en-US" sz="1200" b="0" i="0" kern="1200" dirty="0">
                <a:solidFill>
                  <a:schemeClr val="tx1"/>
                </a:solidFill>
                <a:effectLst/>
                <a:latin typeface="+mn-lt"/>
                <a:ea typeface="+mn-ea"/>
                <a:cs typeface="+mn-cs"/>
              </a:rPr>
              <a:t>IRB approved?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link to participate in an anonymous, web-based survey was sent out via email</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Respondents were allowed ?? weeks to complete the survey. Any reminders sent?</a:t>
            </a:r>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9</a:t>
            </a:fld>
            <a:endParaRPr lang="en-US"/>
          </a:p>
        </p:txBody>
      </p:sp>
    </p:spTree>
    <p:extLst>
      <p:ext uri="{BB962C8B-B14F-4D97-AF65-F5344CB8AC3E}">
        <p14:creationId xmlns:p14="http://schemas.microsoft.com/office/powerpoint/2010/main" val="2646717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91CFC1-56B6-42BB-82AC-1A5FDD08DD9D}" type="slidenum">
              <a:rPr lang="en-US" smtClean="0"/>
              <a:t>10</a:t>
            </a:fld>
            <a:endParaRPr lang="en-US" dirty="0"/>
          </a:p>
        </p:txBody>
      </p:sp>
    </p:spTree>
    <p:extLst>
      <p:ext uri="{BB962C8B-B14F-4D97-AF65-F5344CB8AC3E}">
        <p14:creationId xmlns:p14="http://schemas.microsoft.com/office/powerpoint/2010/main" val="171491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11</a:t>
            </a:fld>
            <a:endParaRPr lang="en-US" dirty="0"/>
          </a:p>
        </p:txBody>
      </p:sp>
    </p:spTree>
    <p:extLst>
      <p:ext uri="{BB962C8B-B14F-4D97-AF65-F5344CB8AC3E}">
        <p14:creationId xmlns:p14="http://schemas.microsoft.com/office/powerpoint/2010/main" val="8546737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12</a:t>
            </a:fld>
            <a:endParaRPr lang="en-US" dirty="0"/>
          </a:p>
        </p:txBody>
      </p:sp>
    </p:spTree>
    <p:extLst>
      <p:ext uri="{BB962C8B-B14F-4D97-AF65-F5344CB8AC3E}">
        <p14:creationId xmlns:p14="http://schemas.microsoft.com/office/powerpoint/2010/main" val="2775603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1CFC1-56B6-42BB-82AC-1A5FDD08DD9D}" type="slidenum">
              <a:rPr lang="en-US" smtClean="0"/>
              <a:t>13</a:t>
            </a:fld>
            <a:endParaRPr lang="en-US" dirty="0"/>
          </a:p>
        </p:txBody>
      </p:sp>
    </p:spTree>
    <p:extLst>
      <p:ext uri="{BB962C8B-B14F-4D97-AF65-F5344CB8AC3E}">
        <p14:creationId xmlns:p14="http://schemas.microsoft.com/office/powerpoint/2010/main" val="330216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208951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1265105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19738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247258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286941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3111926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3915066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66082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38906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1807205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266491-9379-4481-A854-23E5B03951FC}" type="datetimeFigureOut">
              <a:rPr lang="en-US" smtClean="0"/>
              <a:t>10/29/2019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43D286-E1F7-4315-BBA0-7D87BF57AF1E}" type="slidenum">
              <a:rPr lang="en-US" smtClean="0"/>
              <a:t>‹#›</a:t>
            </a:fld>
            <a:endParaRPr lang="en-US" dirty="0"/>
          </a:p>
        </p:txBody>
      </p:sp>
    </p:spTree>
    <p:extLst>
      <p:ext uri="{BB962C8B-B14F-4D97-AF65-F5344CB8AC3E}">
        <p14:creationId xmlns:p14="http://schemas.microsoft.com/office/powerpoint/2010/main" val="252941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66491-9379-4481-A854-23E5B03951FC}" type="datetimeFigureOut">
              <a:rPr lang="en-US" smtClean="0"/>
              <a:t>10/29/2019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3D286-E1F7-4315-BBA0-7D87BF57AF1E}" type="slidenum">
              <a:rPr lang="en-US" smtClean="0"/>
              <a:t>‹#›</a:t>
            </a:fld>
            <a:endParaRPr lang="en-US" dirty="0"/>
          </a:p>
        </p:txBody>
      </p:sp>
    </p:spTree>
    <p:extLst>
      <p:ext uri="{BB962C8B-B14F-4D97-AF65-F5344CB8AC3E}">
        <p14:creationId xmlns:p14="http://schemas.microsoft.com/office/powerpoint/2010/main" val="4011577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077" y="1274763"/>
            <a:ext cx="11570676" cy="2387600"/>
          </a:xfrm>
        </p:spPr>
        <p:txBody>
          <a:bodyPr>
            <a:normAutofit fontScale="90000"/>
          </a:bodyPr>
          <a:lstStyle/>
          <a:p>
            <a:r>
              <a:rPr lang="en-US" b="1" dirty="0" smtClean="0">
                <a:solidFill>
                  <a:schemeClr val="accent6">
                    <a:lumMod val="75000"/>
                  </a:schemeClr>
                </a:solidFill>
                <a:latin typeface="+mn-lt"/>
                <a:cs typeface="Times New Roman" panose="02020603050405020304" pitchFamily="18" charset="0"/>
              </a:rPr>
              <a:t>The Iowa Medical </a:t>
            </a:r>
            <a:r>
              <a:rPr lang="en-US" b="1" dirty="0" err="1" smtClean="0">
                <a:solidFill>
                  <a:schemeClr val="accent6">
                    <a:lumMod val="75000"/>
                  </a:schemeClr>
                </a:solidFill>
                <a:latin typeface="+mn-lt"/>
                <a:cs typeface="Times New Roman" panose="02020603050405020304" pitchFamily="18" charset="0"/>
              </a:rPr>
              <a:t>Cannabidiol</a:t>
            </a:r>
            <a:r>
              <a:rPr lang="en-US" b="1" dirty="0" smtClean="0">
                <a:solidFill>
                  <a:schemeClr val="accent6">
                    <a:lumMod val="75000"/>
                  </a:schemeClr>
                </a:solidFill>
                <a:latin typeface="+mn-lt"/>
                <a:cs typeface="Times New Roman" panose="02020603050405020304" pitchFamily="18" charset="0"/>
              </a:rPr>
              <a:t> Program:                        </a:t>
            </a:r>
            <a:r>
              <a:rPr lang="en-US" b="1" dirty="0" smtClean="0">
                <a:solidFill>
                  <a:srgbClr val="002060"/>
                </a:solidFill>
                <a:latin typeface="+mn-lt"/>
                <a:cs typeface="Times New Roman" panose="02020603050405020304" pitchFamily="18" charset="0"/>
              </a:rPr>
              <a:t> </a:t>
            </a:r>
            <a:r>
              <a:rPr lang="en-US" b="1" dirty="0">
                <a:solidFill>
                  <a:srgbClr val="002060"/>
                </a:solidFill>
                <a:latin typeface="+mn-lt"/>
                <a:cs typeface="Times New Roman" panose="02020603050405020304" pitchFamily="18" charset="0"/>
              </a:rPr>
              <a:t>A Survey </a:t>
            </a:r>
            <a:r>
              <a:rPr lang="en-US" b="1" dirty="0" smtClean="0">
                <a:solidFill>
                  <a:srgbClr val="002060"/>
                </a:solidFill>
                <a:latin typeface="+mn-lt"/>
                <a:cs typeface="Times New Roman" panose="02020603050405020304" pitchFamily="18" charset="0"/>
              </a:rPr>
              <a:t>of Iowa Physicians </a:t>
            </a:r>
            <a:endParaRPr lang="en-US" b="1" dirty="0">
              <a:solidFill>
                <a:srgbClr val="002060"/>
              </a:solidFill>
              <a:latin typeface="+mn-lt"/>
              <a:cs typeface="Times New Roman" panose="02020603050405020304" pitchFamily="18" charset="0"/>
            </a:endParaRPr>
          </a:p>
        </p:txBody>
      </p:sp>
      <p:sp>
        <p:nvSpPr>
          <p:cNvPr id="3" name="Subtitle 2"/>
          <p:cNvSpPr>
            <a:spLocks noGrp="1"/>
          </p:cNvSpPr>
          <p:nvPr>
            <p:ph type="subTitle" idx="1"/>
          </p:nvPr>
        </p:nvSpPr>
        <p:spPr>
          <a:xfrm>
            <a:off x="1086108" y="4629531"/>
            <a:ext cx="9699812" cy="1982974"/>
          </a:xfrm>
        </p:spPr>
        <p:txBody>
          <a:bodyPr>
            <a:normAutofit fontScale="85000" lnSpcReduction="20000"/>
          </a:bodyPr>
          <a:lstStyle/>
          <a:p>
            <a:r>
              <a:rPr lang="en-US" b="1" dirty="0"/>
              <a:t>Kanika Arora, PhD</a:t>
            </a:r>
          </a:p>
          <a:p>
            <a:r>
              <a:rPr lang="en-US" b="1" dirty="0"/>
              <a:t>Brian Kaskie, PhD</a:t>
            </a:r>
          </a:p>
          <a:p>
            <a:endParaRPr lang="en-US" sz="1500" b="1" dirty="0"/>
          </a:p>
          <a:p>
            <a:r>
              <a:rPr lang="en-US" b="1" dirty="0"/>
              <a:t>Department of Health Management &amp; Policy</a:t>
            </a:r>
          </a:p>
          <a:p>
            <a:r>
              <a:rPr lang="en-US" b="1" dirty="0"/>
              <a:t>College of Public Health</a:t>
            </a:r>
          </a:p>
          <a:p>
            <a:r>
              <a:rPr lang="en-US" b="1" i="1" dirty="0"/>
              <a:t>University of Iowa</a:t>
            </a:r>
          </a:p>
        </p:txBody>
      </p:sp>
      <p:pic>
        <p:nvPicPr>
          <p:cNvPr id="1026" name="Picture 2" descr="Image result for college of public health university of iowa logo">
            <a:extLst>
              <a:ext uri="{FF2B5EF4-FFF2-40B4-BE49-F238E27FC236}">
                <a16:creationId xmlns:a16="http://schemas.microsoft.com/office/drawing/2014/main" id="{C52028B2-F962-48B7-9150-8C06E6401D3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026" y="159592"/>
            <a:ext cx="2971799" cy="908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332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Methods</a:t>
            </a:r>
            <a:endParaRPr lang="en-US" b="1" i="1" dirty="0">
              <a:solidFill>
                <a:srgbClr val="002060"/>
              </a:solidFill>
            </a:endParaRPr>
          </a:p>
        </p:txBody>
      </p:sp>
      <p:sp>
        <p:nvSpPr>
          <p:cNvPr id="4" name="Content Placeholder 3"/>
          <p:cNvSpPr>
            <a:spLocks noGrp="1"/>
          </p:cNvSpPr>
          <p:nvPr>
            <p:ph idx="1"/>
          </p:nvPr>
        </p:nvSpPr>
        <p:spPr/>
        <p:txBody>
          <a:bodyPr>
            <a:normAutofit/>
          </a:bodyPr>
          <a:lstStyle/>
          <a:p>
            <a:pPr marL="0" indent="0">
              <a:buNone/>
            </a:pPr>
            <a:r>
              <a:rPr lang="en-US" b="1" dirty="0"/>
              <a:t>Statistical Analyses</a:t>
            </a:r>
          </a:p>
          <a:p>
            <a:r>
              <a:rPr lang="en-US" dirty="0"/>
              <a:t>Summarized characteristics of all providers in the sample using means and sample proportions</a:t>
            </a:r>
          </a:p>
          <a:p>
            <a:pPr lvl="1">
              <a:buFont typeface="Wingdings" panose="05000000000000000000" pitchFamily="2" charset="2"/>
              <a:buChar char="§"/>
            </a:pPr>
            <a:r>
              <a:rPr lang="en-US" dirty="0"/>
              <a:t>Examined characteristics of certifying physicians as a subset</a:t>
            </a:r>
          </a:p>
          <a:p>
            <a:pPr marL="0" indent="0">
              <a:buNone/>
            </a:pPr>
            <a:endParaRPr lang="en-US" sz="800" dirty="0"/>
          </a:p>
          <a:p>
            <a:r>
              <a:rPr lang="en-US" dirty="0"/>
              <a:t>Performed ordered logistic regressions to examine associations between provider characteristics and provider knowledge levels associated with medical cannabis and the Iowa MC Program</a:t>
            </a:r>
          </a:p>
          <a:p>
            <a:pPr marL="0" indent="0">
              <a:buNone/>
            </a:pPr>
            <a:endParaRPr lang="en-US" sz="800" dirty="0"/>
          </a:p>
        </p:txBody>
      </p:sp>
    </p:spTree>
    <p:extLst>
      <p:ext uri="{BB962C8B-B14F-4D97-AF65-F5344CB8AC3E}">
        <p14:creationId xmlns:p14="http://schemas.microsoft.com/office/powerpoint/2010/main" val="2370685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a:extLst>
              <a:ext uri="{FF2B5EF4-FFF2-40B4-BE49-F238E27FC236}">
                <a16:creationId xmlns:a16="http://schemas.microsoft.com/office/drawing/2014/main" id="{C461CDE8-DFCC-49DE-B84C-4C7EDBA87907}"/>
              </a:ext>
            </a:extLst>
          </p:cNvPr>
          <p:cNvGraphicFramePr>
            <a:graphicFrameLocks noChangeAspect="1"/>
          </p:cNvGraphicFramePr>
          <p:nvPr>
            <p:extLst>
              <p:ext uri="{D42A27DB-BD31-4B8C-83A1-F6EECF244321}">
                <p14:modId xmlns:p14="http://schemas.microsoft.com/office/powerpoint/2010/main" val="1988878797"/>
              </p:ext>
            </p:extLst>
          </p:nvPr>
        </p:nvGraphicFramePr>
        <p:xfrm>
          <a:off x="2505075" y="168275"/>
          <a:ext cx="8367713" cy="6719888"/>
        </p:xfrm>
        <a:graphic>
          <a:graphicData uri="http://schemas.openxmlformats.org/presentationml/2006/ole">
            <mc:AlternateContent xmlns:mc="http://schemas.openxmlformats.org/markup-compatibility/2006">
              <mc:Choice xmlns:v="urn:schemas-microsoft-com:vml" Requires="v">
                <p:oleObj spid="_x0000_s3108" name="Document" r:id="rId4" imgW="6872357" imgH="5505565" progId="Word.Document.12">
                  <p:embed/>
                </p:oleObj>
              </mc:Choice>
              <mc:Fallback>
                <p:oleObj name="Document" r:id="rId4" imgW="6872357" imgH="5505565" progId="Word.Document.12">
                  <p:embed/>
                  <p:pic>
                    <p:nvPicPr>
                      <p:cNvPr id="7" name="Object 6">
                        <a:extLst>
                          <a:ext uri="{FF2B5EF4-FFF2-40B4-BE49-F238E27FC236}">
                            <a16:creationId xmlns:a16="http://schemas.microsoft.com/office/drawing/2014/main" id="{C461CDE8-DFCC-49DE-B84C-4C7EDBA87907}"/>
                          </a:ext>
                        </a:extLst>
                      </p:cNvPr>
                      <p:cNvPicPr/>
                      <p:nvPr/>
                    </p:nvPicPr>
                    <p:blipFill>
                      <a:blip r:embed="rId5"/>
                      <a:stretch>
                        <a:fillRect/>
                      </a:stretch>
                    </p:blipFill>
                    <p:spPr>
                      <a:xfrm>
                        <a:off x="2505075" y="168275"/>
                        <a:ext cx="8367713" cy="67198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8E653BD-BEC6-440F-B1B7-70F9D3DE56A3}"/>
              </a:ext>
            </a:extLst>
          </p:cNvPr>
          <p:cNvSpPr/>
          <p:nvPr/>
        </p:nvSpPr>
        <p:spPr>
          <a:xfrm>
            <a:off x="330510" y="287805"/>
            <a:ext cx="1763816" cy="769441"/>
          </a:xfrm>
          <a:prstGeom prst="rect">
            <a:avLst/>
          </a:prstGeom>
        </p:spPr>
        <p:txBody>
          <a:bodyPr wrap="none">
            <a:spAutoFit/>
          </a:bodyPr>
          <a:lstStyle/>
          <a:p>
            <a:r>
              <a:rPr lang="en-US" sz="4400" b="1" dirty="0">
                <a:solidFill>
                  <a:srgbClr val="002060"/>
                </a:solidFill>
                <a:latin typeface="+mj-lt"/>
                <a:ea typeface="+mj-ea"/>
                <a:cs typeface="+mj-cs"/>
              </a:rPr>
              <a:t>Results</a:t>
            </a:r>
          </a:p>
        </p:txBody>
      </p:sp>
      <p:sp>
        <p:nvSpPr>
          <p:cNvPr id="4" name="Rectangle 3">
            <a:extLst>
              <a:ext uri="{FF2B5EF4-FFF2-40B4-BE49-F238E27FC236}">
                <a16:creationId xmlns:a16="http://schemas.microsoft.com/office/drawing/2014/main" id="{77970215-54E7-446C-AFC3-2EE99D3D3506}"/>
              </a:ext>
            </a:extLst>
          </p:cNvPr>
          <p:cNvSpPr/>
          <p:nvPr/>
        </p:nvSpPr>
        <p:spPr>
          <a:xfrm>
            <a:off x="330510" y="287805"/>
            <a:ext cx="2041906" cy="1600438"/>
          </a:xfrm>
          <a:prstGeom prst="rect">
            <a:avLst/>
          </a:prstGeom>
        </p:spPr>
        <p:txBody>
          <a:bodyPr wrap="none">
            <a:spAutoFit/>
          </a:bodyPr>
          <a:lstStyle/>
          <a:p>
            <a:r>
              <a:rPr lang="en-US" sz="4400" b="1" dirty="0">
                <a:solidFill>
                  <a:srgbClr val="002060"/>
                </a:solidFill>
                <a:latin typeface="+mj-lt"/>
                <a:ea typeface="+mj-ea"/>
                <a:cs typeface="+mj-cs"/>
              </a:rPr>
              <a:t>Results:</a:t>
            </a:r>
          </a:p>
          <a:p>
            <a:r>
              <a:rPr lang="en-US" b="1" dirty="0">
                <a:solidFill>
                  <a:schemeClr val="accent6">
                    <a:lumMod val="75000"/>
                  </a:schemeClr>
                </a:solidFill>
                <a:latin typeface="+mj-lt"/>
                <a:ea typeface="+mj-ea"/>
                <a:cs typeface="+mj-cs"/>
              </a:rPr>
              <a:t>Descriptive Statistics</a:t>
            </a:r>
          </a:p>
          <a:p>
            <a:endParaRPr lang="en-US" b="1" dirty="0">
              <a:solidFill>
                <a:schemeClr val="accent6">
                  <a:lumMod val="75000"/>
                </a:schemeClr>
              </a:solidFill>
              <a:latin typeface="+mj-lt"/>
              <a:ea typeface="+mj-ea"/>
              <a:cs typeface="+mj-cs"/>
            </a:endParaRPr>
          </a:p>
          <a:p>
            <a:endParaRPr lang="en-US" b="1" dirty="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618421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E653BD-BEC6-440F-B1B7-70F9D3DE56A3}"/>
              </a:ext>
            </a:extLst>
          </p:cNvPr>
          <p:cNvSpPr/>
          <p:nvPr/>
        </p:nvSpPr>
        <p:spPr>
          <a:xfrm>
            <a:off x="330510" y="287805"/>
            <a:ext cx="2041906" cy="1046440"/>
          </a:xfrm>
          <a:prstGeom prst="rect">
            <a:avLst/>
          </a:prstGeom>
        </p:spPr>
        <p:txBody>
          <a:bodyPr wrap="none">
            <a:spAutoFit/>
          </a:bodyPr>
          <a:lstStyle/>
          <a:p>
            <a:r>
              <a:rPr lang="en-US" sz="4400" b="1" dirty="0">
                <a:solidFill>
                  <a:srgbClr val="002060"/>
                </a:solidFill>
                <a:latin typeface="+mj-lt"/>
                <a:ea typeface="+mj-ea"/>
                <a:cs typeface="+mj-cs"/>
              </a:rPr>
              <a:t>Results:</a:t>
            </a:r>
          </a:p>
          <a:p>
            <a:r>
              <a:rPr lang="en-US" b="1" dirty="0">
                <a:solidFill>
                  <a:schemeClr val="accent6">
                    <a:lumMod val="75000"/>
                  </a:schemeClr>
                </a:solidFill>
                <a:latin typeface="+mj-lt"/>
                <a:ea typeface="+mj-ea"/>
                <a:cs typeface="+mj-cs"/>
              </a:rPr>
              <a:t>Descriptive Statistics</a:t>
            </a:r>
          </a:p>
        </p:txBody>
      </p:sp>
      <p:graphicFrame>
        <p:nvGraphicFramePr>
          <p:cNvPr id="9" name="Object 8">
            <a:extLst>
              <a:ext uri="{FF2B5EF4-FFF2-40B4-BE49-F238E27FC236}">
                <a16:creationId xmlns:a16="http://schemas.microsoft.com/office/drawing/2014/main" id="{3BEEE805-2A7E-4D0F-870B-F2ED12B34363}"/>
              </a:ext>
            </a:extLst>
          </p:cNvPr>
          <p:cNvGraphicFramePr>
            <a:graphicFrameLocks noChangeAspect="1"/>
          </p:cNvGraphicFramePr>
          <p:nvPr>
            <p:extLst>
              <p:ext uri="{D42A27DB-BD31-4B8C-83A1-F6EECF244321}">
                <p14:modId xmlns:p14="http://schemas.microsoft.com/office/powerpoint/2010/main" val="3218395872"/>
              </p:ext>
            </p:extLst>
          </p:nvPr>
        </p:nvGraphicFramePr>
        <p:xfrm>
          <a:off x="1925242" y="1202205"/>
          <a:ext cx="10154323" cy="5148899"/>
        </p:xfrm>
        <a:graphic>
          <a:graphicData uri="http://schemas.openxmlformats.org/presentationml/2006/ole">
            <mc:AlternateContent xmlns:mc="http://schemas.openxmlformats.org/markup-compatibility/2006">
              <mc:Choice xmlns:v="urn:schemas-microsoft-com:vml" Requires="v">
                <p:oleObj spid="_x0000_s2083" name="Document" r:id="rId4" imgW="6872357" imgH="3031563" progId="Word.Document.12">
                  <p:embed/>
                </p:oleObj>
              </mc:Choice>
              <mc:Fallback>
                <p:oleObj name="Document" r:id="rId4" imgW="6872357" imgH="3031563" progId="Word.Document.12">
                  <p:embed/>
                  <p:pic>
                    <p:nvPicPr>
                      <p:cNvPr id="0" name=""/>
                      <p:cNvPicPr/>
                      <p:nvPr/>
                    </p:nvPicPr>
                    <p:blipFill>
                      <a:blip r:embed="rId5"/>
                      <a:stretch>
                        <a:fillRect/>
                      </a:stretch>
                    </p:blipFill>
                    <p:spPr>
                      <a:xfrm>
                        <a:off x="1925242" y="1202205"/>
                        <a:ext cx="10154323" cy="5148899"/>
                      </a:xfrm>
                      <a:prstGeom prst="rect">
                        <a:avLst/>
                      </a:prstGeom>
                    </p:spPr>
                  </p:pic>
                </p:oleObj>
              </mc:Fallback>
            </mc:AlternateContent>
          </a:graphicData>
        </a:graphic>
      </p:graphicFrame>
    </p:spTree>
    <p:extLst>
      <p:ext uri="{BB962C8B-B14F-4D97-AF65-F5344CB8AC3E}">
        <p14:creationId xmlns:p14="http://schemas.microsoft.com/office/powerpoint/2010/main" val="1063153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2060"/>
                </a:solidFill>
              </a:rPr>
              <a:t>Comparison with other states</a:t>
            </a:r>
            <a:endParaRPr lang="en-US" b="1" dirty="0">
              <a:solidFill>
                <a:srgbClr val="002060"/>
              </a:solidFill>
            </a:endParaRPr>
          </a:p>
        </p:txBody>
      </p:sp>
      <p:sp>
        <p:nvSpPr>
          <p:cNvPr id="3" name="Content Placeholder 2"/>
          <p:cNvSpPr>
            <a:spLocks noGrp="1"/>
          </p:cNvSpPr>
          <p:nvPr>
            <p:ph idx="1"/>
          </p:nvPr>
        </p:nvSpPr>
        <p:spPr/>
        <p:txBody>
          <a:bodyPr>
            <a:normAutofit/>
          </a:bodyPr>
          <a:lstStyle/>
          <a:p>
            <a:pPr marL="0" indent="0">
              <a:buNone/>
            </a:pPr>
            <a:r>
              <a:rPr lang="en-US" dirty="0"/>
              <a:t>Comparison of IA clinical sample with that in other state studies</a:t>
            </a:r>
          </a:p>
          <a:p>
            <a:pPr marL="0" indent="0">
              <a:buNone/>
            </a:pPr>
            <a:endParaRPr lang="en-US" sz="700" dirty="0"/>
          </a:p>
          <a:p>
            <a:pPr lvl="1"/>
            <a:r>
              <a:rPr lang="en-US" dirty="0"/>
              <a:t>Gender (WA, CO, and NY: majority of respondents were women; MN – 46% were women)</a:t>
            </a:r>
          </a:p>
          <a:p>
            <a:pPr marL="457200" lvl="1" indent="0">
              <a:buNone/>
            </a:pPr>
            <a:endParaRPr lang="en-US" sz="700" dirty="0"/>
          </a:p>
          <a:p>
            <a:pPr lvl="1"/>
            <a:r>
              <a:rPr lang="en-US" dirty="0"/>
              <a:t>Mean age (WA: 45 years; MN: 46 years; CO: 50 years)</a:t>
            </a:r>
          </a:p>
          <a:p>
            <a:pPr marL="457200" lvl="1" indent="0">
              <a:buNone/>
            </a:pPr>
            <a:endParaRPr lang="en-US" sz="700" dirty="0"/>
          </a:p>
          <a:p>
            <a:pPr lvl="1"/>
            <a:r>
              <a:rPr lang="en-US" dirty="0"/>
              <a:t>Percent reporting ever certifying a patient’s condition for medical cannabis: (WA: 27%; CO: 31%; MN: 26%)</a:t>
            </a:r>
          </a:p>
          <a:p>
            <a:pPr marL="457200" lvl="1" indent="0">
              <a:buNone/>
            </a:pPr>
            <a:endParaRPr lang="en-US" dirty="0"/>
          </a:p>
        </p:txBody>
      </p:sp>
    </p:spTree>
    <p:extLst>
      <p:ext uri="{BB962C8B-B14F-4D97-AF65-F5344CB8AC3E}">
        <p14:creationId xmlns:p14="http://schemas.microsoft.com/office/powerpoint/2010/main" val="3540057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a:xfrm>
            <a:off x="886680" y="-22585"/>
            <a:ext cx="10515600" cy="1325563"/>
          </a:xfrm>
        </p:spPr>
        <p:txBody>
          <a:bodyPr/>
          <a:lstStyle/>
          <a:p>
            <a:r>
              <a:rPr lang="en-US" b="1" dirty="0">
                <a:solidFill>
                  <a:srgbClr val="002060"/>
                </a:solidFill>
              </a:rPr>
              <a:t>Results: </a:t>
            </a:r>
            <a:r>
              <a:rPr lang="en-US" b="1" dirty="0">
                <a:solidFill>
                  <a:schemeClr val="accent6">
                    <a:lumMod val="75000"/>
                  </a:schemeClr>
                </a:solidFill>
              </a:rPr>
              <a:t>Attitudes</a:t>
            </a:r>
          </a:p>
        </p:txBody>
      </p:sp>
      <p:graphicFrame>
        <p:nvGraphicFramePr>
          <p:cNvPr id="10" name="Content Placeholder 9">
            <a:extLst>
              <a:ext uri="{FF2B5EF4-FFF2-40B4-BE49-F238E27FC236}">
                <a16:creationId xmlns:a16="http://schemas.microsoft.com/office/drawing/2014/main" id="{6FC7DAC3-EC8D-40E7-A907-7A81C10B64B2}"/>
              </a:ext>
            </a:extLst>
          </p:cNvPr>
          <p:cNvGraphicFramePr>
            <a:graphicFrameLocks noGrp="1"/>
          </p:cNvGraphicFramePr>
          <p:nvPr>
            <p:ph sz="half" idx="2"/>
            <p:extLst>
              <p:ext uri="{D42A27DB-BD31-4B8C-83A1-F6EECF244321}">
                <p14:modId xmlns:p14="http://schemas.microsoft.com/office/powerpoint/2010/main" val="3185540970"/>
              </p:ext>
            </p:extLst>
          </p:nvPr>
        </p:nvGraphicFramePr>
        <p:xfrm>
          <a:off x="1510747" y="1411357"/>
          <a:ext cx="7682949" cy="48304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9757B8E8-34D0-4D2B-805D-A3FB65D76BF4}"/>
              </a:ext>
            </a:extLst>
          </p:cNvPr>
          <p:cNvGraphicFramePr>
            <a:graphicFrameLocks noGrp="1"/>
          </p:cNvGraphicFramePr>
          <p:nvPr>
            <p:ph sz="quarter" idx="4"/>
            <p:extLst>
              <p:ext uri="{D42A27DB-BD31-4B8C-83A1-F6EECF244321}">
                <p14:modId xmlns:p14="http://schemas.microsoft.com/office/powerpoint/2010/main" val="1753344854"/>
              </p:ext>
            </p:extLst>
          </p:nvPr>
        </p:nvGraphicFramePr>
        <p:xfrm>
          <a:off x="1798898" y="1244663"/>
          <a:ext cx="7454348" cy="5147951"/>
        </p:xfrm>
        <a:graphic>
          <a:graphicData uri="http://schemas.openxmlformats.org/drawingml/2006/chart">
            <c:chart xmlns:c="http://schemas.openxmlformats.org/drawingml/2006/chart" xmlns:r="http://schemas.openxmlformats.org/officeDocument/2006/relationships" r:id="rId4"/>
          </a:graphicData>
        </a:graphic>
      </p:graphicFrame>
      <p:pic>
        <p:nvPicPr>
          <p:cNvPr id="11" name="Picture 10"/>
          <p:cNvPicPr>
            <a:picLocks noChangeAspect="1"/>
          </p:cNvPicPr>
          <p:nvPr/>
        </p:nvPicPr>
        <p:blipFill>
          <a:blip r:embed="rId5"/>
          <a:stretch>
            <a:fillRect/>
          </a:stretch>
        </p:blipFill>
        <p:spPr>
          <a:xfrm>
            <a:off x="1207477" y="1027906"/>
            <a:ext cx="8105319" cy="5581467"/>
          </a:xfrm>
          <a:prstGeom prst="rect">
            <a:avLst/>
          </a:prstGeom>
        </p:spPr>
      </p:pic>
    </p:spTree>
    <p:extLst>
      <p:ext uri="{BB962C8B-B14F-4D97-AF65-F5344CB8AC3E}">
        <p14:creationId xmlns:p14="http://schemas.microsoft.com/office/powerpoint/2010/main" val="335856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Graphic spid="1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p:txBody>
          <a:bodyPr/>
          <a:lstStyle/>
          <a:p>
            <a:r>
              <a:rPr lang="en-US" b="1" dirty="0">
                <a:solidFill>
                  <a:srgbClr val="002060"/>
                </a:solidFill>
              </a:rPr>
              <a:t>Results: </a:t>
            </a:r>
            <a:r>
              <a:rPr lang="en-US" b="1" dirty="0">
                <a:solidFill>
                  <a:schemeClr val="accent6">
                    <a:lumMod val="75000"/>
                  </a:schemeClr>
                </a:solidFill>
              </a:rPr>
              <a:t>Attitudes</a:t>
            </a:r>
          </a:p>
        </p:txBody>
      </p:sp>
      <p:graphicFrame>
        <p:nvGraphicFramePr>
          <p:cNvPr id="8" name="Content Placeholder 7">
            <a:extLst>
              <a:ext uri="{FF2B5EF4-FFF2-40B4-BE49-F238E27FC236}">
                <a16:creationId xmlns:a16="http://schemas.microsoft.com/office/drawing/2014/main" id="{51D44986-DBA6-405C-B7B3-B93B35B1E907}"/>
              </a:ext>
            </a:extLst>
          </p:cNvPr>
          <p:cNvGraphicFramePr>
            <a:graphicFrameLocks noGrp="1"/>
          </p:cNvGraphicFramePr>
          <p:nvPr>
            <p:ph sz="quarter" idx="4"/>
            <p:extLst>
              <p:ext uri="{D42A27DB-BD31-4B8C-83A1-F6EECF244321}">
                <p14:modId xmlns:p14="http://schemas.microsoft.com/office/powerpoint/2010/main" val="2125643106"/>
              </p:ext>
            </p:extLst>
          </p:nvPr>
        </p:nvGraphicFramePr>
        <p:xfrm>
          <a:off x="2572851" y="1406769"/>
          <a:ext cx="7049474" cy="47712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386784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p:txBody>
          <a:bodyPr/>
          <a:lstStyle/>
          <a:p>
            <a:r>
              <a:rPr lang="en-US" b="1" dirty="0">
                <a:solidFill>
                  <a:srgbClr val="002060"/>
                </a:solidFill>
              </a:rPr>
              <a:t>Results: </a:t>
            </a:r>
            <a:r>
              <a:rPr lang="en-US" b="1" dirty="0">
                <a:solidFill>
                  <a:schemeClr val="accent6">
                    <a:lumMod val="75000"/>
                  </a:schemeClr>
                </a:solidFill>
              </a:rPr>
              <a:t>Beliefs</a:t>
            </a:r>
          </a:p>
        </p:txBody>
      </p:sp>
      <p:graphicFrame>
        <p:nvGraphicFramePr>
          <p:cNvPr id="7" name="Chart 6">
            <a:extLst>
              <a:ext uri="{FF2B5EF4-FFF2-40B4-BE49-F238E27FC236}">
                <a16:creationId xmlns:a16="http://schemas.microsoft.com/office/drawing/2014/main" id="{4584C8D4-1635-4443-B6ED-DF2ED2965563}"/>
              </a:ext>
            </a:extLst>
          </p:cNvPr>
          <p:cNvGraphicFramePr/>
          <p:nvPr>
            <p:extLst/>
          </p:nvPr>
        </p:nvGraphicFramePr>
        <p:xfrm>
          <a:off x="1219200" y="1383324"/>
          <a:ext cx="9929446" cy="52746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54936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p:txBody>
          <a:bodyPr/>
          <a:lstStyle/>
          <a:p>
            <a:r>
              <a:rPr lang="en-US" b="1" dirty="0">
                <a:solidFill>
                  <a:srgbClr val="002060"/>
                </a:solidFill>
              </a:rPr>
              <a:t>Results: </a:t>
            </a:r>
            <a:r>
              <a:rPr lang="en-US" b="1" dirty="0">
                <a:solidFill>
                  <a:schemeClr val="accent6">
                    <a:lumMod val="75000"/>
                  </a:schemeClr>
                </a:solidFill>
              </a:rPr>
              <a:t>Knowledge</a:t>
            </a:r>
          </a:p>
        </p:txBody>
      </p:sp>
      <p:graphicFrame>
        <p:nvGraphicFramePr>
          <p:cNvPr id="7" name="Content Placeholder 6">
            <a:extLst>
              <a:ext uri="{FF2B5EF4-FFF2-40B4-BE49-F238E27FC236}">
                <a16:creationId xmlns:a16="http://schemas.microsoft.com/office/drawing/2014/main" id="{32D7B62E-C822-4801-BA0D-1FF01C94947D}"/>
              </a:ext>
            </a:extLst>
          </p:cNvPr>
          <p:cNvGraphicFramePr>
            <a:graphicFrameLocks noGrp="1"/>
          </p:cNvGraphicFramePr>
          <p:nvPr>
            <p:ph sz="half" idx="2"/>
            <p:extLst>
              <p:ext uri="{D42A27DB-BD31-4B8C-83A1-F6EECF244321}">
                <p14:modId xmlns:p14="http://schemas.microsoft.com/office/powerpoint/2010/main" val="865918005"/>
              </p:ext>
            </p:extLst>
          </p:nvPr>
        </p:nvGraphicFramePr>
        <p:xfrm>
          <a:off x="534988" y="1690688"/>
          <a:ext cx="5478950" cy="40507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851222CA-BC32-450C-A91D-53C7EE55DBB1}"/>
              </a:ext>
            </a:extLst>
          </p:cNvPr>
          <p:cNvGraphicFramePr>
            <a:graphicFrameLocks noGrp="1"/>
          </p:cNvGraphicFramePr>
          <p:nvPr>
            <p:ph sz="quarter" idx="4"/>
            <p:extLst>
              <p:ext uri="{D42A27DB-BD31-4B8C-83A1-F6EECF244321}">
                <p14:modId xmlns:p14="http://schemas.microsoft.com/office/powerpoint/2010/main" val="3751356292"/>
              </p:ext>
            </p:extLst>
          </p:nvPr>
        </p:nvGraphicFramePr>
        <p:xfrm>
          <a:off x="6166338" y="1690688"/>
          <a:ext cx="5516077" cy="40507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546360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p:txBody>
          <a:bodyPr/>
          <a:lstStyle/>
          <a:p>
            <a:r>
              <a:rPr lang="en-US" b="1" dirty="0">
                <a:solidFill>
                  <a:srgbClr val="002060"/>
                </a:solidFill>
              </a:rPr>
              <a:t>Results: </a:t>
            </a:r>
            <a:r>
              <a:rPr lang="en-US" b="1" dirty="0">
                <a:solidFill>
                  <a:schemeClr val="accent6">
                    <a:lumMod val="75000"/>
                  </a:schemeClr>
                </a:solidFill>
              </a:rPr>
              <a:t>Knowledge</a:t>
            </a:r>
          </a:p>
        </p:txBody>
      </p:sp>
      <p:graphicFrame>
        <p:nvGraphicFramePr>
          <p:cNvPr id="6" name="Content Placeholder 5">
            <a:extLst>
              <a:ext uri="{FF2B5EF4-FFF2-40B4-BE49-F238E27FC236}">
                <a16:creationId xmlns:a16="http://schemas.microsoft.com/office/drawing/2014/main" id="{266172E1-C153-4916-91D4-603D829591D5}"/>
              </a:ext>
            </a:extLst>
          </p:cNvPr>
          <p:cNvGraphicFramePr>
            <a:graphicFrameLocks noGrp="1"/>
          </p:cNvGraphicFramePr>
          <p:nvPr>
            <p:ph sz="half" idx="2"/>
            <p:extLst>
              <p:ext uri="{D42A27DB-BD31-4B8C-83A1-F6EECF244321}">
                <p14:modId xmlns:p14="http://schemas.microsoft.com/office/powerpoint/2010/main" val="3046371644"/>
              </p:ext>
            </p:extLst>
          </p:nvPr>
        </p:nvGraphicFramePr>
        <p:xfrm>
          <a:off x="391553" y="1690688"/>
          <a:ext cx="5622385" cy="40059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a:extLst>
              <a:ext uri="{FF2B5EF4-FFF2-40B4-BE49-F238E27FC236}">
                <a16:creationId xmlns:a16="http://schemas.microsoft.com/office/drawing/2014/main" id="{71814EC3-56E2-48C1-B003-3E234ED55396}"/>
              </a:ext>
            </a:extLst>
          </p:cNvPr>
          <p:cNvGraphicFramePr>
            <a:graphicFrameLocks noGrp="1"/>
          </p:cNvGraphicFramePr>
          <p:nvPr>
            <p:ph sz="quarter" idx="4"/>
            <p:extLst>
              <p:ext uri="{D42A27DB-BD31-4B8C-83A1-F6EECF244321}">
                <p14:modId xmlns:p14="http://schemas.microsoft.com/office/powerpoint/2010/main" val="194701840"/>
              </p:ext>
            </p:extLst>
          </p:nvPr>
        </p:nvGraphicFramePr>
        <p:xfrm>
          <a:off x="6283569" y="1690688"/>
          <a:ext cx="5516878" cy="400591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90870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7AA9F-1915-43B3-AACD-E40FEA9F7CE1}"/>
              </a:ext>
            </a:extLst>
          </p:cNvPr>
          <p:cNvSpPr>
            <a:spLocks noGrp="1"/>
          </p:cNvSpPr>
          <p:nvPr>
            <p:ph type="title"/>
          </p:nvPr>
        </p:nvSpPr>
        <p:spPr/>
        <p:txBody>
          <a:bodyPr/>
          <a:lstStyle/>
          <a:p>
            <a:r>
              <a:rPr lang="en-US" b="1" dirty="0">
                <a:solidFill>
                  <a:srgbClr val="002060"/>
                </a:solidFill>
              </a:rPr>
              <a:t>Results: </a:t>
            </a:r>
            <a:r>
              <a:rPr lang="en-US" b="1" dirty="0">
                <a:solidFill>
                  <a:schemeClr val="accent6">
                    <a:lumMod val="75000"/>
                  </a:schemeClr>
                </a:solidFill>
              </a:rPr>
              <a:t>Knowledge</a:t>
            </a:r>
          </a:p>
        </p:txBody>
      </p:sp>
      <p:graphicFrame>
        <p:nvGraphicFramePr>
          <p:cNvPr id="7" name="Content Placeholder 6">
            <a:extLst>
              <a:ext uri="{FF2B5EF4-FFF2-40B4-BE49-F238E27FC236}">
                <a16:creationId xmlns:a16="http://schemas.microsoft.com/office/drawing/2014/main" id="{96F20121-A8D7-409E-8809-C46BA0A5EAB3}"/>
              </a:ext>
            </a:extLst>
          </p:cNvPr>
          <p:cNvGraphicFramePr>
            <a:graphicFrameLocks noGrp="1"/>
          </p:cNvGraphicFramePr>
          <p:nvPr>
            <p:ph sz="half" idx="2"/>
            <p:extLst>
              <p:ext uri="{D42A27DB-BD31-4B8C-83A1-F6EECF244321}">
                <p14:modId xmlns:p14="http://schemas.microsoft.com/office/powerpoint/2010/main" val="3448691192"/>
              </p:ext>
            </p:extLst>
          </p:nvPr>
        </p:nvGraphicFramePr>
        <p:xfrm>
          <a:off x="543952" y="2012016"/>
          <a:ext cx="5157787" cy="36845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E08D83F6-E9FE-4627-984D-BFA38B08D6AA}"/>
              </a:ext>
            </a:extLst>
          </p:cNvPr>
          <p:cNvGraphicFramePr>
            <a:graphicFrameLocks noGrp="1"/>
          </p:cNvGraphicFramePr>
          <p:nvPr>
            <p:ph sz="quarter" idx="4"/>
            <p:extLst>
              <p:ext uri="{D42A27DB-BD31-4B8C-83A1-F6EECF244321}">
                <p14:modId xmlns:p14="http://schemas.microsoft.com/office/powerpoint/2010/main" val="307909614"/>
              </p:ext>
            </p:extLst>
          </p:nvPr>
        </p:nvGraphicFramePr>
        <p:xfrm>
          <a:off x="6396318" y="2012016"/>
          <a:ext cx="5183188" cy="36845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90653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4756-BB42-4F0B-A376-0D203060A796}"/>
              </a:ext>
            </a:extLst>
          </p:cNvPr>
          <p:cNvSpPr>
            <a:spLocks noGrp="1"/>
          </p:cNvSpPr>
          <p:nvPr>
            <p:ph type="title"/>
          </p:nvPr>
        </p:nvSpPr>
        <p:spPr>
          <a:xfrm>
            <a:off x="838200" y="365125"/>
            <a:ext cx="10515600" cy="1325563"/>
          </a:xfrm>
        </p:spPr>
        <p:txBody>
          <a:bodyPr/>
          <a:lstStyle/>
          <a:p>
            <a:r>
              <a:rPr lang="en-US" b="1" dirty="0">
                <a:solidFill>
                  <a:srgbClr val="002060"/>
                </a:solidFill>
              </a:rPr>
              <a:t>Acknowledgements</a:t>
            </a:r>
          </a:p>
        </p:txBody>
      </p:sp>
      <p:sp>
        <p:nvSpPr>
          <p:cNvPr id="3" name="Content Placeholder 2">
            <a:extLst>
              <a:ext uri="{FF2B5EF4-FFF2-40B4-BE49-F238E27FC236}">
                <a16:creationId xmlns:a16="http://schemas.microsoft.com/office/drawing/2014/main" id="{EF9F23B9-075E-4078-BD68-1D149E9436F3}"/>
              </a:ext>
            </a:extLst>
          </p:cNvPr>
          <p:cNvSpPr>
            <a:spLocks noGrp="1"/>
          </p:cNvSpPr>
          <p:nvPr>
            <p:ph idx="1"/>
          </p:nvPr>
        </p:nvSpPr>
        <p:spPr>
          <a:xfrm>
            <a:off x="838200" y="1825625"/>
            <a:ext cx="10873154" cy="4351338"/>
          </a:xfrm>
        </p:spPr>
        <p:txBody>
          <a:bodyPr>
            <a:normAutofit fontScale="70000" lnSpcReduction="20000"/>
          </a:bodyPr>
          <a:lstStyle/>
          <a:p>
            <a:pPr marL="0" indent="0">
              <a:buNone/>
            </a:pPr>
            <a:r>
              <a:rPr lang="en-US" b="1" dirty="0"/>
              <a:t>Cannabis and Older Persons Study at the University of Iowa</a:t>
            </a:r>
          </a:p>
          <a:p>
            <a:r>
              <a:rPr lang="en-US" sz="2600" dirty="0"/>
              <a:t>Julie Bobitt </a:t>
            </a:r>
            <a:r>
              <a:rPr lang="en-US" sz="2000" dirty="0"/>
              <a:t>(University of Illinois at Urbana-Champaign, College of Applies Health Sciences)</a:t>
            </a:r>
          </a:p>
          <a:p>
            <a:r>
              <a:rPr lang="en-US" sz="2600" dirty="0"/>
              <a:t>Gary Milavetz </a:t>
            </a:r>
            <a:r>
              <a:rPr lang="en-US" sz="2000" dirty="0"/>
              <a:t>(University of Iowa, College of Pharmacy)</a:t>
            </a:r>
          </a:p>
          <a:p>
            <a:r>
              <a:rPr lang="en-US" sz="2600" dirty="0"/>
              <a:t>James Alton Croker </a:t>
            </a:r>
            <a:r>
              <a:rPr lang="en-US" sz="2000" dirty="0"/>
              <a:t>(University of Iowa College of Public Health)</a:t>
            </a:r>
          </a:p>
          <a:p>
            <a:r>
              <a:rPr lang="en-US" b="1" i="1" dirty="0"/>
              <a:t>Emma Cole (University of Iowa College of Public Health)</a:t>
            </a:r>
          </a:p>
          <a:p>
            <a:r>
              <a:rPr lang="en-US" sz="2600" dirty="0"/>
              <a:t>Sara Qualls </a:t>
            </a:r>
            <a:r>
              <a:rPr lang="en-US" sz="2000" dirty="0"/>
              <a:t>(University of Colorado </a:t>
            </a:r>
            <a:r>
              <a:rPr lang="en-US" sz="2000" dirty="0" err="1"/>
              <a:t>Colorado</a:t>
            </a:r>
            <a:r>
              <a:rPr lang="en-US" sz="2000" dirty="0"/>
              <a:t> Springs, Aging Center)</a:t>
            </a:r>
          </a:p>
          <a:p>
            <a:r>
              <a:rPr lang="en-US" sz="2600" dirty="0"/>
              <a:t>Hillary Lum </a:t>
            </a:r>
            <a:r>
              <a:rPr lang="en-US" sz="2000" dirty="0"/>
              <a:t>(University of Colorado Anschutz School of Medicine)</a:t>
            </a:r>
          </a:p>
          <a:p>
            <a:pPr marL="0" indent="0">
              <a:buNone/>
            </a:pPr>
            <a:endParaRPr lang="en-US" sz="1400" dirty="0"/>
          </a:p>
          <a:p>
            <a:pPr marL="0" indent="0">
              <a:buNone/>
            </a:pPr>
            <a:r>
              <a:rPr lang="en-US" b="1" dirty="0"/>
              <a:t>Current and Past </a:t>
            </a:r>
            <a:r>
              <a:rPr lang="en-US" b="1" dirty="0" smtClean="0"/>
              <a:t>Funding: </a:t>
            </a:r>
            <a:endParaRPr lang="en-US" b="1" dirty="0"/>
          </a:p>
          <a:p>
            <a:r>
              <a:rPr lang="en-US" sz="2600" dirty="0"/>
              <a:t>Colorado Department of Public Health and Environment (CDPHE) Marijuana Public Health Research Pilot Grant</a:t>
            </a:r>
          </a:p>
          <a:p>
            <a:r>
              <a:rPr lang="en-US" sz="2600" dirty="0" smtClean="0"/>
              <a:t>Illinois </a:t>
            </a:r>
            <a:r>
              <a:rPr lang="en-US" sz="2600" dirty="0"/>
              <a:t>Department of Public Health </a:t>
            </a:r>
          </a:p>
          <a:p>
            <a:r>
              <a:rPr lang="en-US" sz="2600" dirty="0" smtClean="0"/>
              <a:t>Retirement Research Foundation</a:t>
            </a:r>
          </a:p>
          <a:p>
            <a:r>
              <a:rPr lang="en-US" sz="2600" dirty="0" smtClean="0"/>
              <a:t>California Alzheimer’s Disease Research Center – Rancho Los Amigos Clinic</a:t>
            </a:r>
            <a:endParaRPr lang="en-US" sz="2000" dirty="0"/>
          </a:p>
          <a:p>
            <a:endParaRPr lang="en-US" sz="2000" dirty="0"/>
          </a:p>
        </p:txBody>
      </p:sp>
    </p:spTree>
    <p:extLst>
      <p:ext uri="{BB962C8B-B14F-4D97-AF65-F5344CB8AC3E}">
        <p14:creationId xmlns:p14="http://schemas.microsoft.com/office/powerpoint/2010/main" val="1921763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E653BD-BEC6-440F-B1B7-70F9D3DE56A3}"/>
              </a:ext>
            </a:extLst>
          </p:cNvPr>
          <p:cNvSpPr/>
          <p:nvPr/>
        </p:nvSpPr>
        <p:spPr>
          <a:xfrm>
            <a:off x="330510" y="287805"/>
            <a:ext cx="1763816" cy="769441"/>
          </a:xfrm>
          <a:prstGeom prst="rect">
            <a:avLst/>
          </a:prstGeom>
        </p:spPr>
        <p:txBody>
          <a:bodyPr wrap="none">
            <a:spAutoFit/>
          </a:bodyPr>
          <a:lstStyle/>
          <a:p>
            <a:r>
              <a:rPr lang="en-US" sz="4400" b="1" dirty="0">
                <a:solidFill>
                  <a:srgbClr val="002060"/>
                </a:solidFill>
                <a:latin typeface="+mj-lt"/>
                <a:ea typeface="+mj-ea"/>
                <a:cs typeface="+mj-cs"/>
              </a:rPr>
              <a:t>Results</a:t>
            </a:r>
          </a:p>
        </p:txBody>
      </p:sp>
      <p:sp>
        <p:nvSpPr>
          <p:cNvPr id="4" name="Rectangle 3">
            <a:extLst>
              <a:ext uri="{FF2B5EF4-FFF2-40B4-BE49-F238E27FC236}">
                <a16:creationId xmlns:a16="http://schemas.microsoft.com/office/drawing/2014/main" id="{77970215-54E7-446C-AFC3-2EE99D3D3506}"/>
              </a:ext>
            </a:extLst>
          </p:cNvPr>
          <p:cNvSpPr/>
          <p:nvPr/>
        </p:nvSpPr>
        <p:spPr>
          <a:xfrm>
            <a:off x="330510" y="287805"/>
            <a:ext cx="1909690" cy="1138773"/>
          </a:xfrm>
          <a:prstGeom prst="rect">
            <a:avLst/>
          </a:prstGeom>
        </p:spPr>
        <p:txBody>
          <a:bodyPr wrap="none">
            <a:spAutoFit/>
          </a:bodyPr>
          <a:lstStyle/>
          <a:p>
            <a:r>
              <a:rPr lang="en-US" sz="4400" b="1" dirty="0">
                <a:solidFill>
                  <a:srgbClr val="002060"/>
                </a:solidFill>
                <a:latin typeface="+mj-lt"/>
                <a:ea typeface="+mj-ea"/>
                <a:cs typeface="+mj-cs"/>
              </a:rPr>
              <a:t>Results:</a:t>
            </a:r>
          </a:p>
          <a:p>
            <a:pPr algn="ctr"/>
            <a:r>
              <a:rPr lang="en-US" sz="2400" b="1" dirty="0">
                <a:solidFill>
                  <a:schemeClr val="accent6">
                    <a:lumMod val="75000"/>
                  </a:schemeClr>
                </a:solidFill>
                <a:latin typeface="+mj-lt"/>
                <a:ea typeface="+mj-ea"/>
                <a:cs typeface="+mj-cs"/>
              </a:rPr>
              <a:t>Associations</a:t>
            </a:r>
          </a:p>
        </p:txBody>
      </p:sp>
      <p:graphicFrame>
        <p:nvGraphicFramePr>
          <p:cNvPr id="3" name="Object 2">
            <a:extLst>
              <a:ext uri="{FF2B5EF4-FFF2-40B4-BE49-F238E27FC236}">
                <a16:creationId xmlns:a16="http://schemas.microsoft.com/office/drawing/2014/main" id="{8F1DDC21-0846-4F6E-9B47-3FABDF2777C3}"/>
              </a:ext>
            </a:extLst>
          </p:cNvPr>
          <p:cNvGraphicFramePr>
            <a:graphicFrameLocks noChangeAspect="1"/>
          </p:cNvGraphicFramePr>
          <p:nvPr>
            <p:extLst>
              <p:ext uri="{D42A27DB-BD31-4B8C-83A1-F6EECF244321}">
                <p14:modId xmlns:p14="http://schemas.microsoft.com/office/powerpoint/2010/main" val="1263643441"/>
              </p:ext>
            </p:extLst>
          </p:nvPr>
        </p:nvGraphicFramePr>
        <p:xfrm>
          <a:off x="2965939" y="128588"/>
          <a:ext cx="6495562" cy="6928704"/>
        </p:xfrm>
        <a:graphic>
          <a:graphicData uri="http://schemas.openxmlformats.org/presentationml/2006/ole">
            <mc:AlternateContent xmlns:mc="http://schemas.openxmlformats.org/markup-compatibility/2006">
              <mc:Choice xmlns:v="urn:schemas-microsoft-com:vml" Requires="v">
                <p:oleObj spid="_x0000_s4128" name="Document" r:id="rId4" imgW="5956042" imgH="7567498" progId="Word.Document.12">
                  <p:embed/>
                </p:oleObj>
              </mc:Choice>
              <mc:Fallback>
                <p:oleObj name="Document" r:id="rId4" imgW="5956042" imgH="7567498" progId="Word.Document.12">
                  <p:embed/>
                  <p:pic>
                    <p:nvPicPr>
                      <p:cNvPr id="0" name=""/>
                      <p:cNvPicPr/>
                      <p:nvPr/>
                    </p:nvPicPr>
                    <p:blipFill>
                      <a:blip r:embed="rId5"/>
                      <a:stretch>
                        <a:fillRect/>
                      </a:stretch>
                    </p:blipFill>
                    <p:spPr>
                      <a:xfrm>
                        <a:off x="2965939" y="128588"/>
                        <a:ext cx="6495562" cy="6928704"/>
                      </a:xfrm>
                      <a:prstGeom prst="rect">
                        <a:avLst/>
                      </a:prstGeom>
                    </p:spPr>
                  </p:pic>
                </p:oleObj>
              </mc:Fallback>
            </mc:AlternateContent>
          </a:graphicData>
        </a:graphic>
      </p:graphicFrame>
    </p:spTree>
    <p:extLst>
      <p:ext uri="{BB962C8B-B14F-4D97-AF65-F5344CB8AC3E}">
        <p14:creationId xmlns:p14="http://schemas.microsoft.com/office/powerpoint/2010/main" val="14141125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Discussion</a:t>
            </a:r>
          </a:p>
        </p:txBody>
      </p:sp>
      <p:sp>
        <p:nvSpPr>
          <p:cNvPr id="3" name="Content Placeholder 2"/>
          <p:cNvSpPr>
            <a:spLocks noGrp="1"/>
          </p:cNvSpPr>
          <p:nvPr>
            <p:ph idx="1"/>
          </p:nvPr>
        </p:nvSpPr>
        <p:spPr/>
        <p:txBody>
          <a:bodyPr>
            <a:normAutofit/>
          </a:bodyPr>
          <a:lstStyle/>
          <a:p>
            <a:r>
              <a:rPr lang="en-US" dirty="0"/>
              <a:t>Gap between physician attitudes </a:t>
            </a:r>
            <a:r>
              <a:rPr lang="en-US" dirty="0" smtClean="0"/>
              <a:t>toward cannabis </a:t>
            </a:r>
            <a:r>
              <a:rPr lang="en-US" dirty="0"/>
              <a:t>and self-perceived knowledge on cannabinoid </a:t>
            </a:r>
            <a:r>
              <a:rPr lang="en-US" dirty="0" smtClean="0"/>
              <a:t>pharmacology</a:t>
            </a:r>
            <a:r>
              <a:rPr lang="en-US" dirty="0" smtClean="0"/>
              <a:t> (</a:t>
            </a:r>
            <a:r>
              <a:rPr lang="en-US" dirty="0" err="1" smtClean="0"/>
              <a:t>esp</a:t>
            </a:r>
            <a:r>
              <a:rPr lang="en-US" dirty="0" smtClean="0"/>
              <a:t> CBD v THC)</a:t>
            </a:r>
            <a:endParaRPr lang="en-US" dirty="0"/>
          </a:p>
          <a:p>
            <a:pPr marL="0" indent="0">
              <a:buNone/>
            </a:pPr>
            <a:endParaRPr lang="en-US" sz="800" dirty="0"/>
          </a:p>
          <a:p>
            <a:pPr marL="0" indent="0">
              <a:buNone/>
            </a:pPr>
            <a:endParaRPr lang="en-US" sz="800" dirty="0"/>
          </a:p>
          <a:p>
            <a:r>
              <a:rPr lang="en-US" dirty="0" smtClean="0"/>
              <a:t>Qualifying </a:t>
            </a:r>
            <a:r>
              <a:rPr lang="en-US" dirty="0"/>
              <a:t>conditions: End of Life and Palliative Care</a:t>
            </a:r>
          </a:p>
          <a:p>
            <a:pPr marL="0" indent="0">
              <a:buNone/>
            </a:pPr>
            <a:endParaRPr lang="en-US" dirty="0" smtClean="0"/>
          </a:p>
          <a:p>
            <a:r>
              <a:rPr lang="en-US" dirty="0"/>
              <a:t>CEUs and clinician training on MC</a:t>
            </a:r>
          </a:p>
          <a:p>
            <a:endParaRPr lang="en-US" dirty="0" smtClean="0"/>
          </a:p>
          <a:p>
            <a:r>
              <a:rPr lang="en-US" dirty="0" smtClean="0"/>
              <a:t>Cannabis-related </a:t>
            </a:r>
            <a:r>
              <a:rPr lang="en-US" dirty="0"/>
              <a:t>knowledge and role of provider institutions </a:t>
            </a:r>
          </a:p>
          <a:p>
            <a:pPr marL="0" indent="0">
              <a:buNone/>
            </a:pPr>
            <a:endParaRPr lang="en-US" dirty="0"/>
          </a:p>
        </p:txBody>
      </p:sp>
    </p:spTree>
    <p:extLst>
      <p:ext uri="{BB962C8B-B14F-4D97-AF65-F5344CB8AC3E}">
        <p14:creationId xmlns:p14="http://schemas.microsoft.com/office/powerpoint/2010/main" val="35852438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Qualifying Conditions in Other States  </a:t>
            </a:r>
            <a:endParaRPr lang="en-US" dirty="0"/>
          </a:p>
        </p:txBody>
      </p:sp>
      <p:sp>
        <p:nvSpPr>
          <p:cNvPr id="3" name="Content Placeholder 2"/>
          <p:cNvSpPr>
            <a:spLocks noGrp="1"/>
          </p:cNvSpPr>
          <p:nvPr>
            <p:ph idx="1"/>
          </p:nvPr>
        </p:nvSpPr>
        <p:spPr/>
        <p:txBody>
          <a:bodyPr/>
          <a:lstStyle/>
          <a:p>
            <a:r>
              <a:rPr lang="en-US" dirty="0" smtClean="0"/>
              <a:t>Pain (Chronic, Post Surgical) </a:t>
            </a:r>
          </a:p>
          <a:p>
            <a:r>
              <a:rPr lang="en-US" dirty="0" smtClean="0"/>
              <a:t>Arthritis (Rheumatoid, Osteoarthritis)  </a:t>
            </a:r>
          </a:p>
          <a:p>
            <a:r>
              <a:rPr lang="en-US" dirty="0" smtClean="0"/>
              <a:t>Cancer (Emaciation, Nausea) </a:t>
            </a:r>
          </a:p>
          <a:p>
            <a:r>
              <a:rPr lang="en-US" dirty="0" smtClean="0"/>
              <a:t>Fibromyalgia</a:t>
            </a:r>
          </a:p>
          <a:p>
            <a:r>
              <a:rPr lang="en-US" dirty="0" smtClean="0"/>
              <a:t>Neuromuscular Disorders (</a:t>
            </a:r>
            <a:r>
              <a:rPr lang="en-US" dirty="0" err="1" smtClean="0"/>
              <a:t>Spaticity</a:t>
            </a:r>
            <a:r>
              <a:rPr lang="en-US" dirty="0" smtClean="0"/>
              <a:t>, tremors) </a:t>
            </a:r>
          </a:p>
          <a:p>
            <a:r>
              <a:rPr lang="en-US" dirty="0" smtClean="0"/>
              <a:t>PTSD</a:t>
            </a:r>
          </a:p>
          <a:p>
            <a:endParaRPr lang="en-US" dirty="0"/>
          </a:p>
          <a:p>
            <a:r>
              <a:rPr lang="en-US" dirty="0" smtClean="0"/>
              <a:t>Palliation and Hospice</a:t>
            </a:r>
            <a:endParaRPr lang="en-US" dirty="0"/>
          </a:p>
        </p:txBody>
      </p:sp>
    </p:spTree>
    <p:extLst>
      <p:ext uri="{BB962C8B-B14F-4D97-AF65-F5344CB8AC3E}">
        <p14:creationId xmlns:p14="http://schemas.microsoft.com/office/powerpoint/2010/main" val="1530792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 Medical Education in Other States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9159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664"/>
            <a:ext cx="10515600" cy="1325563"/>
          </a:xfrm>
        </p:spPr>
        <p:txBody>
          <a:bodyPr/>
          <a:lstStyle/>
          <a:p>
            <a:r>
              <a:rPr lang="en-US" dirty="0" smtClean="0"/>
              <a:t>Provider Institutions </a:t>
            </a:r>
            <a:endParaRPr lang="en-US" dirty="0"/>
          </a:p>
        </p:txBody>
      </p:sp>
      <p:sp>
        <p:nvSpPr>
          <p:cNvPr id="8" name="Content Placeholder 7"/>
          <p:cNvSpPr>
            <a:spLocks noGrp="1"/>
          </p:cNvSpPr>
          <p:nvPr>
            <p:ph idx="1"/>
          </p:nvPr>
        </p:nvSpPr>
        <p:spPr>
          <a:xfrm>
            <a:off x="838200" y="3244118"/>
            <a:ext cx="10515600" cy="4351338"/>
          </a:xfrm>
        </p:spPr>
        <p:txBody>
          <a:bodyPr>
            <a:normAutofit/>
          </a:bodyPr>
          <a:lstStyle/>
          <a:p>
            <a:r>
              <a:rPr lang="en-US" sz="3600" b="1" dirty="0">
                <a:solidFill>
                  <a:srgbClr val="0070C0"/>
                </a:solidFill>
              </a:rPr>
              <a:t>Cannabis and Cannabinoids (PDQ®): Integrative, alternative, and complementary therapies - Health Professional Information [NCI]</a:t>
            </a:r>
          </a:p>
          <a:p>
            <a:endParaRPr lang="en-US" sz="3600" dirty="0"/>
          </a:p>
        </p:txBody>
      </p:sp>
      <p:pic>
        <p:nvPicPr>
          <p:cNvPr id="9" name="Picture 8"/>
          <p:cNvPicPr>
            <a:picLocks noChangeAspect="1"/>
          </p:cNvPicPr>
          <p:nvPr/>
        </p:nvPicPr>
        <p:blipFill>
          <a:blip r:embed="rId2"/>
          <a:stretch>
            <a:fillRect/>
          </a:stretch>
        </p:blipFill>
        <p:spPr>
          <a:xfrm>
            <a:off x="838200" y="1530227"/>
            <a:ext cx="3905250" cy="1171575"/>
          </a:xfrm>
          <a:prstGeom prst="rect">
            <a:avLst/>
          </a:prstGeom>
        </p:spPr>
      </p:pic>
    </p:spTree>
    <p:extLst>
      <p:ext uri="{BB962C8B-B14F-4D97-AF65-F5344CB8AC3E}">
        <p14:creationId xmlns:p14="http://schemas.microsoft.com/office/powerpoint/2010/main" val="30119204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normAutofit/>
          </a:bodyPr>
          <a:lstStyle/>
          <a:p>
            <a:r>
              <a:rPr lang="en-US" sz="4000" dirty="0" smtClean="0"/>
              <a:t>Surveillance of program participants </a:t>
            </a:r>
          </a:p>
          <a:p>
            <a:endParaRPr lang="en-US" sz="4000" dirty="0"/>
          </a:p>
          <a:p>
            <a:r>
              <a:rPr lang="en-US" sz="4000" dirty="0" smtClean="0"/>
              <a:t>Supply side conditions </a:t>
            </a:r>
          </a:p>
          <a:p>
            <a:endParaRPr lang="en-US" sz="4000" dirty="0"/>
          </a:p>
          <a:p>
            <a:r>
              <a:rPr lang="en-US" sz="4000" dirty="0" smtClean="0"/>
              <a:t>Program implementation and Evaluation </a:t>
            </a:r>
            <a:endParaRPr lang="en-US" sz="4000" dirty="0"/>
          </a:p>
        </p:txBody>
      </p:sp>
    </p:spTree>
    <p:extLst>
      <p:ext uri="{BB962C8B-B14F-4D97-AF65-F5344CB8AC3E}">
        <p14:creationId xmlns:p14="http://schemas.microsoft.com/office/powerpoint/2010/main" val="17601837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4446" y="2369772"/>
            <a:ext cx="10515600" cy="1325563"/>
          </a:xfrm>
        </p:spPr>
        <p:txBody>
          <a:bodyPr/>
          <a:lstStyle/>
          <a:p>
            <a:r>
              <a:rPr lang="en-US" dirty="0" smtClean="0"/>
              <a:t>THANK YOU </a:t>
            </a:r>
            <a:endParaRPr lang="en-US" dirty="0"/>
          </a:p>
        </p:txBody>
      </p:sp>
    </p:spTree>
    <p:extLst>
      <p:ext uri="{BB962C8B-B14F-4D97-AF65-F5344CB8AC3E}">
        <p14:creationId xmlns:p14="http://schemas.microsoft.com/office/powerpoint/2010/main" val="4101988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Medical Cannabis </a:t>
            </a:r>
            <a:r>
              <a:rPr lang="en-US" b="1" dirty="0" smtClean="0">
                <a:solidFill>
                  <a:srgbClr val="002060"/>
                </a:solidFill>
              </a:rPr>
              <a:t>Use and Older Persons </a:t>
            </a:r>
            <a:endParaRPr lang="en-US" b="1" dirty="0">
              <a:solidFill>
                <a:srgbClr val="002060"/>
              </a:solidFill>
            </a:endParaRPr>
          </a:p>
        </p:txBody>
      </p:sp>
      <p:sp>
        <p:nvSpPr>
          <p:cNvPr id="3" name="Content Placeholder 2"/>
          <p:cNvSpPr>
            <a:spLocks noGrp="1"/>
          </p:cNvSpPr>
          <p:nvPr>
            <p:ph idx="1"/>
          </p:nvPr>
        </p:nvSpPr>
        <p:spPr>
          <a:xfrm>
            <a:off x="515816" y="2060086"/>
            <a:ext cx="11359661" cy="4351338"/>
          </a:xfrm>
        </p:spPr>
        <p:txBody>
          <a:bodyPr>
            <a:normAutofit/>
          </a:bodyPr>
          <a:lstStyle/>
          <a:p>
            <a:r>
              <a:rPr lang="en-US" dirty="0" smtClean="0"/>
              <a:t>Clinicians report rapidly </a:t>
            </a:r>
            <a:r>
              <a:rPr lang="en-US" dirty="0"/>
              <a:t>increasing rates of cannabis use among older adults</a:t>
            </a:r>
          </a:p>
          <a:p>
            <a:pPr marL="0" indent="0">
              <a:buNone/>
            </a:pPr>
            <a:endParaRPr lang="en-US" sz="800" dirty="0"/>
          </a:p>
          <a:p>
            <a:r>
              <a:rPr lang="en-US" dirty="0" smtClean="0"/>
              <a:t>Based on national survey data from 2006-2013, </a:t>
            </a:r>
            <a:r>
              <a:rPr lang="en-US" dirty="0"/>
              <a:t>Han et al. </a:t>
            </a:r>
            <a:r>
              <a:rPr lang="en-US" dirty="0" smtClean="0"/>
              <a:t>(</a:t>
            </a:r>
            <a:r>
              <a:rPr lang="en-US" dirty="0"/>
              <a:t>2017) </a:t>
            </a:r>
            <a:r>
              <a:rPr lang="en-US" dirty="0" smtClean="0"/>
              <a:t>found:</a:t>
            </a:r>
            <a:endParaRPr lang="en-US" dirty="0"/>
          </a:p>
          <a:p>
            <a:pPr lvl="1"/>
            <a:r>
              <a:rPr lang="en-US" dirty="0"/>
              <a:t>58% relative increase in past-year cannabis use for adults aged 50-64</a:t>
            </a:r>
          </a:p>
          <a:p>
            <a:pPr lvl="1"/>
            <a:r>
              <a:rPr lang="en-US" dirty="0"/>
              <a:t>250% relative increase in past-year cannabis use for adults aged 65 years and older</a:t>
            </a:r>
          </a:p>
          <a:p>
            <a:pPr marL="457200" lvl="1" indent="0">
              <a:buNone/>
            </a:pPr>
            <a:endParaRPr lang="en-US" sz="800" dirty="0" smtClean="0"/>
          </a:p>
          <a:p>
            <a:pPr marL="457200" lvl="1" indent="0">
              <a:buNone/>
            </a:pPr>
            <a:endParaRPr lang="en-US" sz="800" dirty="0"/>
          </a:p>
          <a:p>
            <a:r>
              <a:rPr lang="en-US" sz="3200" b="1" dirty="0"/>
              <a:t>Age-related health care needs </a:t>
            </a:r>
            <a:r>
              <a:rPr lang="en-US" sz="3200" b="1" dirty="0" smtClean="0"/>
              <a:t>are driving the increasing </a:t>
            </a:r>
            <a:r>
              <a:rPr lang="en-US" sz="3200" b="1" dirty="0"/>
              <a:t>use of medical </a:t>
            </a:r>
            <a:r>
              <a:rPr lang="en-US" sz="3200" b="1" dirty="0" smtClean="0"/>
              <a:t>cannabis among persons over 50</a:t>
            </a:r>
            <a:endParaRPr lang="en-US" sz="3200" b="1" dirty="0"/>
          </a:p>
          <a:p>
            <a:pPr marL="457200" lvl="1" indent="0">
              <a:buNone/>
            </a:pPr>
            <a:endParaRPr lang="en-US" sz="800" dirty="0"/>
          </a:p>
        </p:txBody>
      </p:sp>
    </p:spTree>
    <p:extLst>
      <p:ext uri="{BB962C8B-B14F-4D97-AF65-F5344CB8AC3E}">
        <p14:creationId xmlns:p14="http://schemas.microsoft.com/office/powerpoint/2010/main" val="680352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17882" y="250962"/>
            <a:ext cx="4953000" cy="6515100"/>
          </a:xfrm>
          <a:prstGeom prst="rect">
            <a:avLst/>
          </a:prstGeom>
        </p:spPr>
      </p:pic>
      <p:sp>
        <p:nvSpPr>
          <p:cNvPr id="5" name="Content Placeholder 2">
            <a:extLst>
              <a:ext uri="{FF2B5EF4-FFF2-40B4-BE49-F238E27FC236}">
                <a16:creationId xmlns:a16="http://schemas.microsoft.com/office/drawing/2014/main" id="{EF9F23B9-075E-4078-BD68-1D149E9436F3}"/>
              </a:ext>
            </a:extLst>
          </p:cNvPr>
          <p:cNvSpPr>
            <a:spLocks noGrp="1"/>
          </p:cNvSpPr>
          <p:nvPr>
            <p:ph idx="1"/>
          </p:nvPr>
        </p:nvSpPr>
        <p:spPr>
          <a:xfrm>
            <a:off x="5855802" y="715618"/>
            <a:ext cx="5753101" cy="6418191"/>
          </a:xfrm>
        </p:spPr>
        <p:txBody>
          <a:bodyPr>
            <a:normAutofit fontScale="25000" lnSpcReduction="20000"/>
          </a:bodyPr>
          <a:lstStyle/>
          <a:p>
            <a:pPr marL="0" lvl="0" indent="0" algn="ctr">
              <a:lnSpc>
                <a:spcPct val="120000"/>
              </a:lnSpc>
              <a:spcBef>
                <a:spcPts val="0"/>
              </a:spcBef>
              <a:buNone/>
            </a:pPr>
            <a:r>
              <a:rPr lang="en-US" sz="9600" b="1" u="sng" dirty="0" smtClean="0"/>
              <a:t>PEER-REVIEWED PUBLICATIONS </a:t>
            </a:r>
          </a:p>
          <a:p>
            <a:pPr lvl="0">
              <a:lnSpc>
                <a:spcPct val="120000"/>
              </a:lnSpc>
              <a:spcBef>
                <a:spcPts val="0"/>
              </a:spcBef>
            </a:pPr>
            <a:r>
              <a:rPr lang="en-US" sz="6000" dirty="0" smtClean="0"/>
              <a:t>Kaskie </a:t>
            </a:r>
            <a:r>
              <a:rPr lang="en-US" sz="6000" dirty="0"/>
              <a:t>B, </a:t>
            </a:r>
            <a:r>
              <a:rPr lang="en-US" sz="6000" dirty="0" err="1"/>
              <a:t>Ayyagari</a:t>
            </a:r>
            <a:r>
              <a:rPr lang="en-US" sz="6000" dirty="0"/>
              <a:t> P, Milavetz G, Shane D &amp; Arora, K. The increasing use of cannabis among older Americans: A public health crisis or viable policy alternative?  </a:t>
            </a:r>
            <a:r>
              <a:rPr lang="en-US" sz="6000" u="sng" dirty="0"/>
              <a:t>The Gerontologist</a:t>
            </a:r>
            <a:r>
              <a:rPr lang="en-US" sz="6000" dirty="0"/>
              <a:t>. 57, 6, 1166-1172, 2017.</a:t>
            </a:r>
          </a:p>
          <a:p>
            <a:pPr>
              <a:lnSpc>
                <a:spcPct val="120000"/>
              </a:lnSpc>
              <a:spcBef>
                <a:spcPts val="0"/>
              </a:spcBef>
            </a:pPr>
            <a:r>
              <a:rPr lang="en-US" sz="6000" dirty="0" smtClean="0"/>
              <a:t>Arora </a:t>
            </a:r>
            <a:r>
              <a:rPr lang="en-US" sz="6000" dirty="0"/>
              <a:t>K., Qualls S. Bobitt J, Lum H., Milavetz G., Croker J, &amp; Kaskie B.  Measuring attitudes towards medical and recreational cannabis among older adults in Colorado. </a:t>
            </a:r>
            <a:r>
              <a:rPr lang="en-US" sz="6000" u="sng" dirty="0"/>
              <a:t>The Gerontologist</a:t>
            </a:r>
            <a:r>
              <a:rPr lang="en-US" sz="6000" dirty="0"/>
              <a:t>, DOI: 10.1093/</a:t>
            </a:r>
            <a:r>
              <a:rPr lang="en-US" sz="6000" dirty="0" err="1"/>
              <a:t>geront</a:t>
            </a:r>
            <a:r>
              <a:rPr lang="en-US" sz="6000" dirty="0"/>
              <a:t>/gnz054, 2019.</a:t>
            </a:r>
          </a:p>
          <a:p>
            <a:pPr lvl="0">
              <a:lnSpc>
                <a:spcPct val="120000"/>
              </a:lnSpc>
              <a:spcBef>
                <a:spcPts val="0"/>
              </a:spcBef>
            </a:pPr>
            <a:r>
              <a:rPr lang="en-US" sz="6000" dirty="0" smtClean="0"/>
              <a:t>Bobitt</a:t>
            </a:r>
            <a:r>
              <a:rPr lang="en-US" sz="6000" dirty="0"/>
              <a:t>, J, Qualls, S, Arora K, Croker J &amp; Kaskie B. Emerging themes concerning the increasing use of cannabis among older adults. </a:t>
            </a:r>
            <a:r>
              <a:rPr lang="en-US" sz="6000" u="sng" dirty="0"/>
              <a:t>Drugs and Aging</a:t>
            </a:r>
            <a:r>
              <a:rPr lang="en-US" sz="6000" dirty="0"/>
              <a:t>, 36, 7, 655-666. DOI: 10.1007/s40266-019-00665-w, 2019.   </a:t>
            </a:r>
          </a:p>
          <a:p>
            <a:pPr lvl="0">
              <a:lnSpc>
                <a:spcPct val="120000"/>
              </a:lnSpc>
              <a:spcBef>
                <a:spcPts val="0"/>
              </a:spcBef>
            </a:pPr>
            <a:r>
              <a:rPr lang="en-US" sz="6000" dirty="0" smtClean="0"/>
              <a:t>Lum </a:t>
            </a:r>
            <a:r>
              <a:rPr lang="en-US" sz="6000" dirty="0"/>
              <a:t>H, Arora K, Croker J, Qualls S, </a:t>
            </a:r>
            <a:r>
              <a:rPr lang="en-US" sz="6000" dirty="0" err="1"/>
              <a:t>Schuchman</a:t>
            </a:r>
            <a:r>
              <a:rPr lang="en-US" sz="6000" dirty="0"/>
              <a:t> M, Bobitt J, Milavetz G, &amp; Kaskie B. Recreational and medical marijuana patterns of use and health impact: A survey of older adults.  </a:t>
            </a:r>
            <a:r>
              <a:rPr lang="en-US" sz="6000" u="sng" dirty="0"/>
              <a:t>Gerontology and Geriatric Medicine</a:t>
            </a:r>
            <a:r>
              <a:rPr lang="en-US" sz="6000" dirty="0"/>
              <a:t>. DOI: 10.1177/2333721419843707. 2019</a:t>
            </a:r>
            <a:r>
              <a:rPr lang="en-US" sz="6000" dirty="0" smtClean="0"/>
              <a:t>.</a:t>
            </a:r>
          </a:p>
          <a:p>
            <a:pPr>
              <a:lnSpc>
                <a:spcPct val="120000"/>
              </a:lnSpc>
              <a:spcBef>
                <a:spcPts val="0"/>
              </a:spcBef>
            </a:pPr>
            <a:r>
              <a:rPr lang="en-US" sz="6000" i="1" dirty="0"/>
              <a:t>Arora K., Qualls S. Bobitt J, </a:t>
            </a:r>
            <a:r>
              <a:rPr lang="en-US" sz="6000" i="1" dirty="0" smtClean="0"/>
              <a:t>Milavetz </a:t>
            </a:r>
            <a:r>
              <a:rPr lang="en-US" sz="6000" i="1" dirty="0"/>
              <a:t>G., Croker J, &amp; </a:t>
            </a:r>
            <a:r>
              <a:rPr lang="en-US" sz="6000" i="1" dirty="0" err="1" smtClean="0"/>
              <a:t>KaskieB</a:t>
            </a:r>
            <a:r>
              <a:rPr lang="en-US" sz="6000" i="1" dirty="0" smtClean="0"/>
              <a:t>         Lifetime cannabis use patterns among </a:t>
            </a:r>
            <a:r>
              <a:rPr lang="en-US" sz="6000" i="1" dirty="0"/>
              <a:t>older adults in Colorado. </a:t>
            </a:r>
            <a:endParaRPr lang="en-US" sz="6000" i="1" dirty="0" smtClean="0"/>
          </a:p>
          <a:p>
            <a:pPr>
              <a:lnSpc>
                <a:spcPct val="120000"/>
              </a:lnSpc>
              <a:spcBef>
                <a:spcPts val="0"/>
              </a:spcBef>
            </a:pPr>
            <a:r>
              <a:rPr lang="en-US" sz="6000" i="1" dirty="0" smtClean="0"/>
              <a:t>Croker, JA et al. Assessing health related outcomes of medical cannabis use among older persons: Findings from Colorado and Illinois </a:t>
            </a:r>
            <a:endParaRPr lang="en-US" sz="6000" i="1" dirty="0"/>
          </a:p>
          <a:p>
            <a:pPr>
              <a:lnSpc>
                <a:spcPct val="120000"/>
              </a:lnSpc>
              <a:spcBef>
                <a:spcPts val="0"/>
              </a:spcBef>
            </a:pPr>
            <a:r>
              <a:rPr lang="en-US" sz="6000" i="1" dirty="0" err="1" smtClean="0"/>
              <a:t>BobbittJ</a:t>
            </a:r>
            <a:r>
              <a:rPr lang="en-US" sz="6000" i="1" dirty="0" smtClean="0"/>
              <a:t> et al. Clinical and contextual conditions shaping the use of opioids or cannabis to treat pain </a:t>
            </a:r>
            <a:endParaRPr lang="en-US" sz="6000" i="1" dirty="0"/>
          </a:p>
          <a:p>
            <a:pPr lvl="0">
              <a:lnSpc>
                <a:spcPct val="120000"/>
              </a:lnSpc>
              <a:spcBef>
                <a:spcPts val="0"/>
              </a:spcBef>
            </a:pPr>
            <a:endParaRPr lang="en-US" sz="3000" dirty="0" smtClean="0"/>
          </a:p>
          <a:p>
            <a:pPr lvl="0">
              <a:lnSpc>
                <a:spcPct val="120000"/>
              </a:lnSpc>
              <a:spcBef>
                <a:spcPts val="0"/>
              </a:spcBef>
            </a:pPr>
            <a:endParaRPr lang="en-US" dirty="0"/>
          </a:p>
          <a:p>
            <a:endParaRPr lang="en-US" sz="2000" dirty="0"/>
          </a:p>
        </p:txBody>
      </p:sp>
    </p:spTree>
    <p:extLst>
      <p:ext uri="{BB962C8B-B14F-4D97-AF65-F5344CB8AC3E}">
        <p14:creationId xmlns:p14="http://schemas.microsoft.com/office/powerpoint/2010/main" val="102625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Healthcare Providers </a:t>
            </a:r>
            <a:endParaRPr lang="en-US" dirty="0"/>
          </a:p>
        </p:txBody>
      </p:sp>
      <p:sp>
        <p:nvSpPr>
          <p:cNvPr id="3" name="Content Placeholder 2"/>
          <p:cNvSpPr>
            <a:spLocks noGrp="1"/>
          </p:cNvSpPr>
          <p:nvPr>
            <p:ph idx="1"/>
          </p:nvPr>
        </p:nvSpPr>
        <p:spPr/>
        <p:txBody>
          <a:bodyPr/>
          <a:lstStyle/>
          <a:p>
            <a:r>
              <a:rPr lang="en-US" sz="3200" dirty="0" smtClean="0"/>
              <a:t>Most state require physicians certification for medical cannabis program participation </a:t>
            </a:r>
          </a:p>
          <a:p>
            <a:endParaRPr lang="en-US" sz="3200" dirty="0"/>
          </a:p>
          <a:p>
            <a:r>
              <a:rPr lang="en-US" sz="3200" dirty="0" smtClean="0"/>
              <a:t>Older patients look to medical providers for expert advice </a:t>
            </a:r>
          </a:p>
          <a:p>
            <a:endParaRPr lang="en-US" dirty="0"/>
          </a:p>
          <a:p>
            <a:r>
              <a:rPr lang="en-US" sz="3600" b="1" i="1" dirty="0"/>
              <a:t>Healthcare providers play a critical role in facilitating patient access to medical cannabis</a:t>
            </a:r>
          </a:p>
          <a:p>
            <a:endParaRPr lang="en-US" dirty="0"/>
          </a:p>
        </p:txBody>
      </p:sp>
    </p:spTree>
    <p:extLst>
      <p:ext uri="{BB962C8B-B14F-4D97-AF65-F5344CB8AC3E}">
        <p14:creationId xmlns:p14="http://schemas.microsoft.com/office/powerpoint/2010/main" val="2943827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rgbClr val="002060"/>
                </a:solidFill>
              </a:rPr>
              <a:t>Iowa’s Medical Cannabidiol Program</a:t>
            </a:r>
          </a:p>
        </p:txBody>
      </p:sp>
      <p:sp>
        <p:nvSpPr>
          <p:cNvPr id="3" name="Content Placeholder 2"/>
          <p:cNvSpPr>
            <a:spLocks noGrp="1"/>
          </p:cNvSpPr>
          <p:nvPr>
            <p:ph idx="1"/>
          </p:nvPr>
        </p:nvSpPr>
        <p:spPr>
          <a:xfrm>
            <a:off x="838200" y="1620078"/>
            <a:ext cx="10515600" cy="4929808"/>
          </a:xfrm>
        </p:spPr>
        <p:txBody>
          <a:bodyPr>
            <a:normAutofit/>
          </a:bodyPr>
          <a:lstStyle/>
          <a:p>
            <a:pPr lvl="0"/>
            <a:r>
              <a:rPr lang="en-US" dirty="0"/>
              <a:t>Governor Branstad signed the Iowa Medical Cannabidiol (MC) Act into law in May of 2017</a:t>
            </a:r>
          </a:p>
          <a:p>
            <a:pPr marL="0" lvl="0" indent="0">
              <a:buNone/>
            </a:pPr>
            <a:endParaRPr lang="en-US" sz="800" dirty="0"/>
          </a:p>
          <a:p>
            <a:pPr lvl="0"/>
            <a:r>
              <a:rPr lang="en-US" dirty="0"/>
              <a:t>In Iowa, only physicians (MD or DO) are currently able to certify a patient’s condition, and do not require training or a specific certification to do so</a:t>
            </a:r>
          </a:p>
          <a:p>
            <a:pPr marL="0" lvl="0" indent="0">
              <a:buNone/>
            </a:pPr>
            <a:endParaRPr lang="en-US" sz="800" dirty="0"/>
          </a:p>
          <a:p>
            <a:r>
              <a:rPr lang="en-US" dirty="0" smtClean="0"/>
              <a:t>As of October 2019, </a:t>
            </a:r>
            <a:r>
              <a:rPr lang="en-US" dirty="0"/>
              <a:t>about 900 unique Iowa physicians have certified approximately 5,000 patients for various qualifying conditions</a:t>
            </a:r>
          </a:p>
          <a:p>
            <a:pPr lvl="1">
              <a:buFont typeface="Wingdings" panose="05000000000000000000" pitchFamily="2" charset="2"/>
              <a:buChar char="§"/>
            </a:pPr>
            <a:r>
              <a:rPr lang="en-US" dirty="0"/>
              <a:t>“Untreatable pain” most commonly certified qualifying condition</a:t>
            </a:r>
          </a:p>
          <a:p>
            <a:pPr lvl="1">
              <a:buFont typeface="Wingdings" panose="05000000000000000000" pitchFamily="2" charset="2"/>
              <a:buChar char="§"/>
            </a:pPr>
            <a:r>
              <a:rPr lang="en-US" dirty="0" smtClean="0"/>
              <a:t> About </a:t>
            </a:r>
            <a:r>
              <a:rPr lang="en-US" dirty="0"/>
              <a:t>43% of program population above 60 years in age</a:t>
            </a:r>
          </a:p>
        </p:txBody>
      </p:sp>
    </p:spTree>
    <p:extLst>
      <p:ext uri="{BB962C8B-B14F-4D97-AF65-F5344CB8AC3E}">
        <p14:creationId xmlns:p14="http://schemas.microsoft.com/office/powerpoint/2010/main" val="40376434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 </a:t>
            </a:r>
            <a:endParaRPr lang="en-US" dirty="0"/>
          </a:p>
        </p:txBody>
      </p:sp>
      <p:sp>
        <p:nvSpPr>
          <p:cNvPr id="3" name="Content Placeholder 2"/>
          <p:cNvSpPr>
            <a:spLocks noGrp="1"/>
          </p:cNvSpPr>
          <p:nvPr>
            <p:ph idx="1"/>
          </p:nvPr>
        </p:nvSpPr>
        <p:spPr/>
        <p:txBody>
          <a:bodyPr>
            <a:normAutofit/>
          </a:bodyPr>
          <a:lstStyle/>
          <a:p>
            <a:r>
              <a:rPr lang="en-US" sz="3200" dirty="0" smtClean="0"/>
              <a:t>What are physicians attitudes toward medical cannabis?</a:t>
            </a:r>
          </a:p>
          <a:p>
            <a:endParaRPr lang="en-US" sz="3200" dirty="0"/>
          </a:p>
          <a:p>
            <a:r>
              <a:rPr lang="en-US" sz="3200" dirty="0" smtClean="0"/>
              <a:t>What is the level of knowledge physicians possess about cannabis?</a:t>
            </a:r>
          </a:p>
          <a:p>
            <a:endParaRPr lang="en-US" sz="3200" dirty="0"/>
          </a:p>
          <a:p>
            <a:r>
              <a:rPr lang="en-US" sz="3200" dirty="0" smtClean="0"/>
              <a:t>What are the key characteristics of those physicians who participate in the Iowa Medical </a:t>
            </a:r>
            <a:r>
              <a:rPr lang="en-US" sz="3200" dirty="0" err="1" smtClean="0"/>
              <a:t>Cannabidiol</a:t>
            </a:r>
            <a:r>
              <a:rPr lang="en-US" sz="3200" dirty="0" smtClean="0"/>
              <a:t> Program?</a:t>
            </a:r>
            <a:endParaRPr lang="en-US" sz="3200" dirty="0"/>
          </a:p>
        </p:txBody>
      </p:sp>
    </p:spTree>
    <p:extLst>
      <p:ext uri="{BB962C8B-B14F-4D97-AF65-F5344CB8AC3E}">
        <p14:creationId xmlns:p14="http://schemas.microsoft.com/office/powerpoint/2010/main" val="2090265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Methods </a:t>
            </a:r>
          </a:p>
        </p:txBody>
      </p:sp>
      <p:sp>
        <p:nvSpPr>
          <p:cNvPr id="3" name="Content Placeholder 2"/>
          <p:cNvSpPr>
            <a:spLocks noGrp="1"/>
          </p:cNvSpPr>
          <p:nvPr>
            <p:ph idx="1"/>
          </p:nvPr>
        </p:nvSpPr>
        <p:spPr>
          <a:xfrm>
            <a:off x="838200" y="1690688"/>
            <a:ext cx="10515600" cy="4805363"/>
          </a:xfrm>
        </p:spPr>
        <p:txBody>
          <a:bodyPr>
            <a:normAutofit/>
          </a:bodyPr>
          <a:lstStyle/>
          <a:p>
            <a:pPr marL="0" indent="0">
              <a:spcBef>
                <a:spcPts val="0"/>
              </a:spcBef>
              <a:buNone/>
            </a:pPr>
            <a:r>
              <a:rPr lang="en-US" sz="2400" b="1" dirty="0" smtClean="0"/>
              <a:t>Survey Instrument</a:t>
            </a:r>
            <a:r>
              <a:rPr lang="en-US" sz="2400" dirty="0" smtClean="0"/>
              <a:t>: </a:t>
            </a:r>
          </a:p>
          <a:p>
            <a:pPr marL="0" indent="0">
              <a:spcBef>
                <a:spcPts val="0"/>
              </a:spcBef>
              <a:buNone/>
            </a:pPr>
            <a:r>
              <a:rPr lang="en-US" sz="2400" dirty="0" smtClean="0"/>
              <a:t>31-item </a:t>
            </a:r>
            <a:r>
              <a:rPr lang="en-US" sz="2400" dirty="0"/>
              <a:t>questionnaire based on instruments developed in similar studies conducted in Colorado, Washington state, Minnesota and Canada</a:t>
            </a:r>
          </a:p>
          <a:p>
            <a:pPr marL="0" indent="0">
              <a:spcBef>
                <a:spcPts val="0"/>
              </a:spcBef>
              <a:buNone/>
            </a:pPr>
            <a:endParaRPr lang="en-US" sz="800" dirty="0"/>
          </a:p>
          <a:p>
            <a:pPr marL="0" indent="0">
              <a:spcBef>
                <a:spcPts val="0"/>
              </a:spcBef>
              <a:buNone/>
            </a:pPr>
            <a:endParaRPr lang="en-US" sz="2400" b="1" dirty="0"/>
          </a:p>
          <a:p>
            <a:pPr marL="0" indent="0">
              <a:buNone/>
            </a:pPr>
            <a:r>
              <a:rPr lang="en-US" sz="2400" b="1" dirty="0" smtClean="0"/>
              <a:t>Constructs:</a:t>
            </a:r>
            <a:endParaRPr lang="en-US" sz="2400" b="1" dirty="0"/>
          </a:p>
          <a:p>
            <a:r>
              <a:rPr lang="en-US" sz="2400" dirty="0"/>
              <a:t>Attitudes about cannabis</a:t>
            </a:r>
          </a:p>
          <a:p>
            <a:r>
              <a:rPr lang="en-US" sz="2400" dirty="0"/>
              <a:t>Knowledge on cannabis pharmacology, safety, benefits and Iowa MC program</a:t>
            </a:r>
          </a:p>
          <a:p>
            <a:r>
              <a:rPr lang="en-US" sz="2400" dirty="0"/>
              <a:t>Concerns affecting participation in the Iowa MC program</a:t>
            </a:r>
          </a:p>
          <a:p>
            <a:r>
              <a:rPr lang="en-US" sz="2400" dirty="0"/>
              <a:t>Patient interactions relating to MC and certification behavior</a:t>
            </a:r>
          </a:p>
          <a:p>
            <a:r>
              <a:rPr lang="en-US" sz="2400" dirty="0"/>
              <a:t>Topics for future training on MC</a:t>
            </a:r>
          </a:p>
          <a:p>
            <a:r>
              <a:rPr lang="en-US" sz="2400" dirty="0"/>
              <a:t>Demographics and practice characteristics</a:t>
            </a:r>
          </a:p>
          <a:p>
            <a:endParaRPr lang="en-US" sz="2400" dirty="0"/>
          </a:p>
        </p:txBody>
      </p:sp>
    </p:spTree>
    <p:extLst>
      <p:ext uri="{BB962C8B-B14F-4D97-AF65-F5344CB8AC3E}">
        <p14:creationId xmlns:p14="http://schemas.microsoft.com/office/powerpoint/2010/main" val="4149404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Methods </a:t>
            </a:r>
          </a:p>
        </p:txBody>
      </p:sp>
      <p:sp>
        <p:nvSpPr>
          <p:cNvPr id="3" name="Content Placeholder 2"/>
          <p:cNvSpPr>
            <a:spLocks noGrp="1"/>
          </p:cNvSpPr>
          <p:nvPr>
            <p:ph idx="1"/>
          </p:nvPr>
        </p:nvSpPr>
        <p:spPr/>
        <p:txBody>
          <a:bodyPr>
            <a:normAutofit/>
          </a:bodyPr>
          <a:lstStyle/>
          <a:p>
            <a:pPr marL="0" indent="0">
              <a:spcBef>
                <a:spcPts val="0"/>
              </a:spcBef>
              <a:buNone/>
            </a:pPr>
            <a:r>
              <a:rPr lang="en-US" sz="2400" b="1" dirty="0"/>
              <a:t>Recruitment:</a:t>
            </a:r>
          </a:p>
          <a:p>
            <a:pPr>
              <a:spcBef>
                <a:spcPts val="0"/>
              </a:spcBef>
            </a:pPr>
            <a:r>
              <a:rPr lang="en-US" sz="2400" dirty="0"/>
              <a:t>Electronic survey distributed via email through the Iowa Board of Medicine to all licensed physicians in the state (N=13,477) during April-May 2019</a:t>
            </a:r>
          </a:p>
          <a:p>
            <a:pPr marL="0" indent="0">
              <a:spcBef>
                <a:spcPts val="0"/>
              </a:spcBef>
              <a:buNone/>
            </a:pPr>
            <a:endParaRPr lang="en-US" sz="2400" dirty="0"/>
          </a:p>
          <a:p>
            <a:pPr>
              <a:spcBef>
                <a:spcPts val="0"/>
              </a:spcBef>
            </a:pPr>
            <a:r>
              <a:rPr lang="en-US" sz="2400" dirty="0"/>
              <a:t>60% (N=8,086) opened the email and 1,008 clicked on the link</a:t>
            </a:r>
          </a:p>
          <a:p>
            <a:pPr marL="0" indent="0">
              <a:spcBef>
                <a:spcPts val="0"/>
              </a:spcBef>
              <a:buNone/>
            </a:pPr>
            <a:r>
              <a:rPr lang="en-US" sz="2400" dirty="0"/>
              <a:t> </a:t>
            </a:r>
          </a:p>
          <a:p>
            <a:pPr>
              <a:spcBef>
                <a:spcPts val="0"/>
              </a:spcBef>
            </a:pPr>
            <a:r>
              <a:rPr lang="en-US" sz="2400" dirty="0"/>
              <a:t>Received 742 complete responses = response rate of approximately 10% (742/8,086)</a:t>
            </a:r>
          </a:p>
          <a:p>
            <a:pPr>
              <a:spcBef>
                <a:spcPts val="0"/>
              </a:spcBef>
            </a:pPr>
            <a:endParaRPr lang="en-US" sz="2400" dirty="0"/>
          </a:p>
          <a:p>
            <a:pPr>
              <a:spcBef>
                <a:spcPts val="0"/>
              </a:spcBef>
            </a:pPr>
            <a:r>
              <a:rPr lang="en-US" sz="2400" dirty="0"/>
              <a:t>Study data were collected and managed using Research Electronic Data Capture (</a:t>
            </a:r>
            <a:r>
              <a:rPr lang="en-US" sz="2400" dirty="0" err="1"/>
              <a:t>REDCap</a:t>
            </a:r>
            <a:r>
              <a:rPr lang="en-US" sz="2400" dirty="0"/>
              <a:t>) hosted at the University of Iowa</a:t>
            </a:r>
          </a:p>
          <a:p>
            <a:pPr marL="0" indent="0">
              <a:buNone/>
            </a:pPr>
            <a:endParaRPr lang="en-US" sz="2400" dirty="0"/>
          </a:p>
        </p:txBody>
      </p:sp>
    </p:spTree>
    <p:extLst>
      <p:ext uri="{BB962C8B-B14F-4D97-AF65-F5344CB8AC3E}">
        <p14:creationId xmlns:p14="http://schemas.microsoft.com/office/powerpoint/2010/main" val="1018074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4588</TotalTime>
  <Words>1122</Words>
  <Application>Microsoft Office PowerPoint</Application>
  <PresentationFormat>Widescreen</PresentationFormat>
  <Paragraphs>180</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4" baseType="lpstr">
      <vt:lpstr>Arial</vt:lpstr>
      <vt:lpstr>Calibri</vt:lpstr>
      <vt:lpstr>Calibri Light</vt:lpstr>
      <vt:lpstr>Times New Roman</vt:lpstr>
      <vt:lpstr>Wingdings</vt:lpstr>
      <vt:lpstr>Office Theme</vt:lpstr>
      <vt:lpstr>Microsoft Word Document</vt:lpstr>
      <vt:lpstr>Document</vt:lpstr>
      <vt:lpstr>The Iowa Medical Cannabidiol Program:                         A Survey of Iowa Physicians </vt:lpstr>
      <vt:lpstr>Acknowledgements</vt:lpstr>
      <vt:lpstr>Medical Cannabis Use and Older Persons </vt:lpstr>
      <vt:lpstr>PowerPoint Presentation</vt:lpstr>
      <vt:lpstr>The Role of Healthcare Providers </vt:lpstr>
      <vt:lpstr>Iowa’s Medical Cannabidiol Program</vt:lpstr>
      <vt:lpstr>Research Questions </vt:lpstr>
      <vt:lpstr>Methods </vt:lpstr>
      <vt:lpstr>Methods </vt:lpstr>
      <vt:lpstr>Methods</vt:lpstr>
      <vt:lpstr>PowerPoint Presentation</vt:lpstr>
      <vt:lpstr>PowerPoint Presentation</vt:lpstr>
      <vt:lpstr>Comparison with other states</vt:lpstr>
      <vt:lpstr>Results: Attitudes</vt:lpstr>
      <vt:lpstr>Results: Attitudes</vt:lpstr>
      <vt:lpstr>Results: Beliefs</vt:lpstr>
      <vt:lpstr>Results: Knowledge</vt:lpstr>
      <vt:lpstr>Results: Knowledge</vt:lpstr>
      <vt:lpstr>Results: Knowledge</vt:lpstr>
      <vt:lpstr>PowerPoint Presentation</vt:lpstr>
      <vt:lpstr>Discussion</vt:lpstr>
      <vt:lpstr>Qualifying Conditions in Other States  </vt:lpstr>
      <vt:lpstr>Continuing Medical Education in Other States </vt:lpstr>
      <vt:lpstr>Provider Institutions </vt:lpstr>
      <vt:lpstr>Next Steps </vt:lpstr>
      <vt:lpstr>THANK YOU </vt:lpstr>
    </vt:vector>
  </TitlesOfParts>
  <Company>University of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Lifespan Cannabis Use Patterns</dc:title>
  <dc:creator>Arora, Kanika</dc:creator>
  <cp:lastModifiedBy>Kaskie, Brian</cp:lastModifiedBy>
  <cp:revision>102</cp:revision>
  <cp:lastPrinted>2019-04-26T15:48:22Z</cp:lastPrinted>
  <dcterms:created xsi:type="dcterms:W3CDTF">2019-04-25T15:26:48Z</dcterms:created>
  <dcterms:modified xsi:type="dcterms:W3CDTF">2019-10-29T16:58:40Z</dcterms:modified>
</cp:coreProperties>
</file>