
<file path=[Content_Types].xml><?xml version="1.0" encoding="utf-8"?>
<Types xmlns="http://schemas.openxmlformats.org/package/2006/content-types">
  <Default Extension="emf" ContentType="image/x-emf"/>
  <Default Extension="jpeg" ContentType="image/jpeg"/>
  <Default Extension="jpg" ContentType="image/jpeg"/>
  <Default Extension="pptx" ContentType="application/vnd.openxmlformats-officedocument.presentationml.presentation"/>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1" r:id="rId5"/>
  </p:sldMasterIdLst>
  <p:notesMasterIdLst>
    <p:notesMasterId r:id="rId36"/>
  </p:notesMasterIdLst>
  <p:sldIdLst>
    <p:sldId id="256" r:id="rId6"/>
    <p:sldId id="260" r:id="rId7"/>
    <p:sldId id="279" r:id="rId8"/>
    <p:sldId id="261" r:id="rId9"/>
    <p:sldId id="280" r:id="rId10"/>
    <p:sldId id="281" r:id="rId11"/>
    <p:sldId id="284" r:id="rId12"/>
    <p:sldId id="285" r:id="rId13"/>
    <p:sldId id="374" r:id="rId14"/>
    <p:sldId id="262" r:id="rId15"/>
    <p:sldId id="268" r:id="rId16"/>
    <p:sldId id="269" r:id="rId17"/>
    <p:sldId id="270" r:id="rId18"/>
    <p:sldId id="375" r:id="rId19"/>
    <p:sldId id="380" r:id="rId20"/>
    <p:sldId id="382" r:id="rId21"/>
    <p:sldId id="376" r:id="rId22"/>
    <p:sldId id="388" r:id="rId23"/>
    <p:sldId id="378" r:id="rId24"/>
    <p:sldId id="377" r:id="rId25"/>
    <p:sldId id="379" r:id="rId26"/>
    <p:sldId id="387" r:id="rId27"/>
    <p:sldId id="263" r:id="rId28"/>
    <p:sldId id="271" r:id="rId29"/>
    <p:sldId id="273" r:id="rId30"/>
    <p:sldId id="385" r:id="rId31"/>
    <p:sldId id="275" r:id="rId32"/>
    <p:sldId id="381" r:id="rId33"/>
    <p:sldId id="383" r:id="rId34"/>
    <p:sldId id="25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144" userDrawn="1">
          <p15:clr>
            <a:srgbClr val="A4A3A4"/>
          </p15:clr>
        </p15:guide>
        <p15:guide id="4" pos="7536" userDrawn="1">
          <p15:clr>
            <a:srgbClr val="A4A3A4"/>
          </p15:clr>
        </p15:guide>
        <p15:guide id="5" orient="horz" pos="4176" userDrawn="1">
          <p15:clr>
            <a:srgbClr val="A4A3A4"/>
          </p15:clr>
        </p15:guide>
        <p15:guide id="6" orient="horz" pos="1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EA883E"/>
    <a:srgbClr val="F37328"/>
    <a:srgbClr val="19468D"/>
    <a:srgbClr val="39527B"/>
    <a:srgbClr val="F7CE3C"/>
    <a:srgbClr val="33527B"/>
    <a:srgbClr val="ED7D31"/>
    <a:srgbClr val="00A1B0"/>
    <a:srgbClr val="00A0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65"/>
    <p:restoredTop sz="87683" autoAdjust="0"/>
  </p:normalViewPr>
  <p:slideViewPr>
    <p:cSldViewPr snapToGrid="0" snapToObjects="1">
      <p:cViewPr varScale="1">
        <p:scale>
          <a:sx n="93" d="100"/>
          <a:sy n="93" d="100"/>
        </p:scale>
        <p:origin x="432" y="72"/>
      </p:cViewPr>
      <p:guideLst>
        <p:guide pos="3840"/>
        <p:guide pos="144"/>
        <p:guide pos="7536"/>
        <p:guide orient="horz" pos="4176"/>
        <p:guide orient="horz" pos="1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FC77F5-A171-4F11-9680-BC93A794AAC1}" type="datetimeFigureOut">
              <a:rPr lang="en-US" smtClean="0"/>
              <a:t>10/31/2022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489C4A-33B2-4843-A4E1-0BA6AE4A73F7}" type="slidenum">
              <a:rPr lang="en-US" smtClean="0"/>
              <a:t>‹#›</a:t>
            </a:fld>
            <a:endParaRPr lang="en-US"/>
          </a:p>
        </p:txBody>
      </p:sp>
    </p:spTree>
    <p:extLst>
      <p:ext uri="{BB962C8B-B14F-4D97-AF65-F5344CB8AC3E}">
        <p14:creationId xmlns:p14="http://schemas.microsoft.com/office/powerpoint/2010/main" val="1839962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489C4A-33B2-4843-A4E1-0BA6AE4A73F7}" type="slidenum">
              <a:rPr lang="en-US" smtClean="0"/>
              <a:t>1</a:t>
            </a:fld>
            <a:endParaRPr lang="en-US"/>
          </a:p>
        </p:txBody>
      </p:sp>
    </p:spTree>
    <p:extLst>
      <p:ext uri="{BB962C8B-B14F-4D97-AF65-F5344CB8AC3E}">
        <p14:creationId xmlns:p14="http://schemas.microsoft.com/office/powerpoint/2010/main" val="333262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Clr>
                <a:srgbClr val="833761"/>
              </a:buClr>
              <a:buFont typeface="Arial" panose="020B0604020202020204" pitchFamily="34" charset="0"/>
              <a:buChar char="•"/>
            </a:pPr>
            <a:endParaRPr lang="en-US" b="0" i="0" dirty="0"/>
          </a:p>
          <a:p>
            <a:endParaRPr lang="en-US" b="0" i="0" dirty="0"/>
          </a:p>
          <a:p>
            <a:endParaRPr lang="en-US" dirty="0"/>
          </a:p>
        </p:txBody>
      </p:sp>
      <p:sp>
        <p:nvSpPr>
          <p:cNvPr id="4" name="Slide Number Placeholder 3"/>
          <p:cNvSpPr>
            <a:spLocks noGrp="1"/>
          </p:cNvSpPr>
          <p:nvPr>
            <p:ph type="sldNum" sz="quarter" idx="5"/>
          </p:nvPr>
        </p:nvSpPr>
        <p:spPr/>
        <p:txBody>
          <a:bodyPr/>
          <a:lstStyle/>
          <a:p>
            <a:fld id="{1E489C4A-33B2-4843-A4E1-0BA6AE4A73F7}" type="slidenum">
              <a:rPr lang="en-US" smtClean="0"/>
              <a:t>10</a:t>
            </a:fld>
            <a:endParaRPr lang="en-US"/>
          </a:p>
        </p:txBody>
      </p:sp>
    </p:spTree>
    <p:extLst>
      <p:ext uri="{BB962C8B-B14F-4D97-AF65-F5344CB8AC3E}">
        <p14:creationId xmlns:p14="http://schemas.microsoft.com/office/powerpoint/2010/main" val="653769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489C4A-33B2-4843-A4E1-0BA6AE4A73F7}" type="slidenum">
              <a:rPr lang="en-US" smtClean="0"/>
              <a:t>11</a:t>
            </a:fld>
            <a:endParaRPr lang="en-US"/>
          </a:p>
        </p:txBody>
      </p:sp>
    </p:spTree>
    <p:extLst>
      <p:ext uri="{BB962C8B-B14F-4D97-AF65-F5344CB8AC3E}">
        <p14:creationId xmlns:p14="http://schemas.microsoft.com/office/powerpoint/2010/main" val="3542347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489C4A-33B2-4843-A4E1-0BA6AE4A73F7}" type="slidenum">
              <a:rPr lang="en-US" smtClean="0"/>
              <a:t>12</a:t>
            </a:fld>
            <a:endParaRPr lang="en-US"/>
          </a:p>
        </p:txBody>
      </p:sp>
    </p:spTree>
    <p:extLst>
      <p:ext uri="{BB962C8B-B14F-4D97-AF65-F5344CB8AC3E}">
        <p14:creationId xmlns:p14="http://schemas.microsoft.com/office/powerpoint/2010/main" val="4158923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489C4A-33B2-4843-A4E1-0BA6AE4A73F7}" type="slidenum">
              <a:rPr lang="en-US" smtClean="0"/>
              <a:t>13</a:t>
            </a:fld>
            <a:endParaRPr lang="en-US"/>
          </a:p>
        </p:txBody>
      </p:sp>
    </p:spTree>
    <p:extLst>
      <p:ext uri="{BB962C8B-B14F-4D97-AF65-F5344CB8AC3E}">
        <p14:creationId xmlns:p14="http://schemas.microsoft.com/office/powerpoint/2010/main" val="3564119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2060"/>
                </a:solidFill>
                <a:latin typeface="Times New Roman" panose="02020603050405020304" pitchFamily="18" charset="0"/>
                <a:cs typeface="Times New Roman" panose="02020603050405020304" pitchFamily="18" charset="0"/>
              </a:rPr>
              <a:t>Additionally, it is known that cannabis intoxication results in acute motor deficits, including changes in balance. Indeed, an acute THC concentration dependent disturbance in balance has been observed, with increasing levels resulting in more body sway. </a:t>
            </a:r>
          </a:p>
          <a:p>
            <a:endParaRPr lang="en-US" dirty="0"/>
          </a:p>
        </p:txBody>
      </p:sp>
      <p:sp>
        <p:nvSpPr>
          <p:cNvPr id="4" name="Slide Number Placeholder 3"/>
          <p:cNvSpPr>
            <a:spLocks noGrp="1"/>
          </p:cNvSpPr>
          <p:nvPr>
            <p:ph type="sldNum" sz="quarter" idx="5"/>
          </p:nvPr>
        </p:nvSpPr>
        <p:spPr/>
        <p:txBody>
          <a:bodyPr/>
          <a:lstStyle/>
          <a:p>
            <a:fld id="{1E489C4A-33B2-4843-A4E1-0BA6AE4A73F7}" type="slidenum">
              <a:rPr lang="en-US" smtClean="0"/>
              <a:t>14</a:t>
            </a:fld>
            <a:endParaRPr lang="en-US"/>
          </a:p>
        </p:txBody>
      </p:sp>
    </p:spTree>
    <p:extLst>
      <p:ext uri="{BB962C8B-B14F-4D97-AF65-F5344CB8AC3E}">
        <p14:creationId xmlns:p14="http://schemas.microsoft.com/office/powerpoint/2010/main" val="454163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489C4A-33B2-4843-A4E1-0BA6AE4A73F7}" type="slidenum">
              <a:rPr lang="en-US" smtClean="0"/>
              <a:t>15</a:t>
            </a:fld>
            <a:endParaRPr lang="en-US"/>
          </a:p>
        </p:txBody>
      </p:sp>
    </p:spTree>
    <p:extLst>
      <p:ext uri="{BB962C8B-B14F-4D97-AF65-F5344CB8AC3E}">
        <p14:creationId xmlns:p14="http://schemas.microsoft.com/office/powerpoint/2010/main" val="255040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489C4A-33B2-4843-A4E1-0BA6AE4A73F7}" type="slidenum">
              <a:rPr lang="en-US" smtClean="0"/>
              <a:t>16</a:t>
            </a:fld>
            <a:endParaRPr lang="en-US"/>
          </a:p>
        </p:txBody>
      </p:sp>
    </p:spTree>
    <p:extLst>
      <p:ext uri="{BB962C8B-B14F-4D97-AF65-F5344CB8AC3E}">
        <p14:creationId xmlns:p14="http://schemas.microsoft.com/office/powerpoint/2010/main" val="925761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489C4A-33B2-4843-A4E1-0BA6AE4A73F7}" type="slidenum">
              <a:rPr lang="en-US" smtClean="0"/>
              <a:t>17</a:t>
            </a:fld>
            <a:endParaRPr lang="en-US"/>
          </a:p>
        </p:txBody>
      </p:sp>
    </p:spTree>
    <p:extLst>
      <p:ext uri="{BB962C8B-B14F-4D97-AF65-F5344CB8AC3E}">
        <p14:creationId xmlns:p14="http://schemas.microsoft.com/office/powerpoint/2010/main" val="4090554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489C4A-33B2-4843-A4E1-0BA6AE4A73F7}" type="slidenum">
              <a:rPr lang="en-US" smtClean="0"/>
              <a:t>18</a:t>
            </a:fld>
            <a:endParaRPr lang="en-US"/>
          </a:p>
        </p:txBody>
      </p:sp>
    </p:spTree>
    <p:extLst>
      <p:ext uri="{BB962C8B-B14F-4D97-AF65-F5344CB8AC3E}">
        <p14:creationId xmlns:p14="http://schemas.microsoft.com/office/powerpoint/2010/main" val="3033215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489C4A-33B2-4843-A4E1-0BA6AE4A73F7}" type="slidenum">
              <a:rPr lang="en-US" smtClean="0"/>
              <a:t>19</a:t>
            </a:fld>
            <a:endParaRPr lang="en-US"/>
          </a:p>
        </p:txBody>
      </p:sp>
    </p:spTree>
    <p:extLst>
      <p:ext uri="{BB962C8B-B14F-4D97-AF65-F5344CB8AC3E}">
        <p14:creationId xmlns:p14="http://schemas.microsoft.com/office/powerpoint/2010/main" val="3275686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489C4A-33B2-4843-A4E1-0BA6AE4A73F7}" type="slidenum">
              <a:rPr lang="en-US" smtClean="0"/>
              <a:t>2</a:t>
            </a:fld>
            <a:endParaRPr lang="en-US"/>
          </a:p>
        </p:txBody>
      </p:sp>
    </p:spTree>
    <p:extLst>
      <p:ext uri="{BB962C8B-B14F-4D97-AF65-F5344CB8AC3E}">
        <p14:creationId xmlns:p14="http://schemas.microsoft.com/office/powerpoint/2010/main" val="7805102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489C4A-33B2-4843-A4E1-0BA6AE4A73F7}" type="slidenum">
              <a:rPr lang="en-US" smtClean="0"/>
              <a:t>20</a:t>
            </a:fld>
            <a:endParaRPr lang="en-US"/>
          </a:p>
        </p:txBody>
      </p:sp>
    </p:spTree>
    <p:extLst>
      <p:ext uri="{BB962C8B-B14F-4D97-AF65-F5344CB8AC3E}">
        <p14:creationId xmlns:p14="http://schemas.microsoft.com/office/powerpoint/2010/main" val="1897164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489C4A-33B2-4843-A4E1-0BA6AE4A73F7}" type="slidenum">
              <a:rPr lang="en-US" smtClean="0"/>
              <a:t>21</a:t>
            </a:fld>
            <a:endParaRPr lang="en-US"/>
          </a:p>
        </p:txBody>
      </p:sp>
    </p:spTree>
    <p:extLst>
      <p:ext uri="{BB962C8B-B14F-4D97-AF65-F5344CB8AC3E}">
        <p14:creationId xmlns:p14="http://schemas.microsoft.com/office/powerpoint/2010/main" val="236837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489C4A-33B2-4843-A4E1-0BA6AE4A73F7}" type="slidenum">
              <a:rPr lang="en-US" smtClean="0"/>
              <a:t>23</a:t>
            </a:fld>
            <a:endParaRPr lang="en-US"/>
          </a:p>
        </p:txBody>
      </p:sp>
    </p:spTree>
    <p:extLst>
      <p:ext uri="{BB962C8B-B14F-4D97-AF65-F5344CB8AC3E}">
        <p14:creationId xmlns:p14="http://schemas.microsoft.com/office/powerpoint/2010/main" val="30745842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489C4A-33B2-4843-A4E1-0BA6AE4A73F7}" type="slidenum">
              <a:rPr lang="en-US" smtClean="0"/>
              <a:t>24</a:t>
            </a:fld>
            <a:endParaRPr lang="en-US"/>
          </a:p>
        </p:txBody>
      </p:sp>
    </p:spTree>
    <p:extLst>
      <p:ext uri="{BB962C8B-B14F-4D97-AF65-F5344CB8AC3E}">
        <p14:creationId xmlns:p14="http://schemas.microsoft.com/office/powerpoint/2010/main" val="36198057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489C4A-33B2-4843-A4E1-0BA6AE4A73F7}" type="slidenum">
              <a:rPr lang="en-US" smtClean="0"/>
              <a:t>25</a:t>
            </a:fld>
            <a:endParaRPr lang="en-US"/>
          </a:p>
        </p:txBody>
      </p:sp>
    </p:spTree>
    <p:extLst>
      <p:ext uri="{BB962C8B-B14F-4D97-AF65-F5344CB8AC3E}">
        <p14:creationId xmlns:p14="http://schemas.microsoft.com/office/powerpoint/2010/main" val="16427252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489C4A-33B2-4843-A4E1-0BA6AE4A73F7}" type="slidenum">
              <a:rPr lang="en-US" smtClean="0"/>
              <a:t>26</a:t>
            </a:fld>
            <a:endParaRPr lang="en-US"/>
          </a:p>
        </p:txBody>
      </p:sp>
    </p:spTree>
    <p:extLst>
      <p:ext uri="{BB962C8B-B14F-4D97-AF65-F5344CB8AC3E}">
        <p14:creationId xmlns:p14="http://schemas.microsoft.com/office/powerpoint/2010/main" val="20657451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489C4A-33B2-4843-A4E1-0BA6AE4A73F7}" type="slidenum">
              <a:rPr lang="en-US" smtClean="0"/>
              <a:t>27</a:t>
            </a:fld>
            <a:endParaRPr lang="en-US"/>
          </a:p>
        </p:txBody>
      </p:sp>
    </p:spTree>
    <p:extLst>
      <p:ext uri="{BB962C8B-B14F-4D97-AF65-F5344CB8AC3E}">
        <p14:creationId xmlns:p14="http://schemas.microsoft.com/office/powerpoint/2010/main" val="32930358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489C4A-33B2-4843-A4E1-0BA6AE4A73F7}" type="slidenum">
              <a:rPr lang="en-US" smtClean="0"/>
              <a:t>28</a:t>
            </a:fld>
            <a:endParaRPr lang="en-US"/>
          </a:p>
        </p:txBody>
      </p:sp>
    </p:spTree>
    <p:extLst>
      <p:ext uri="{BB962C8B-B14F-4D97-AF65-F5344CB8AC3E}">
        <p14:creationId xmlns:p14="http://schemas.microsoft.com/office/powerpoint/2010/main" val="30710320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489C4A-33B2-4843-A4E1-0BA6AE4A73F7}" type="slidenum">
              <a:rPr lang="en-US" smtClean="0"/>
              <a:t>30</a:t>
            </a:fld>
            <a:endParaRPr lang="en-US"/>
          </a:p>
        </p:txBody>
      </p:sp>
    </p:spTree>
    <p:extLst>
      <p:ext uri="{BB962C8B-B14F-4D97-AF65-F5344CB8AC3E}">
        <p14:creationId xmlns:p14="http://schemas.microsoft.com/office/powerpoint/2010/main" val="1470402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489C4A-33B2-4843-A4E1-0BA6AE4A73F7}" type="slidenum">
              <a:rPr lang="en-US" smtClean="0"/>
              <a:t>3</a:t>
            </a:fld>
            <a:endParaRPr lang="en-US"/>
          </a:p>
        </p:txBody>
      </p:sp>
    </p:spTree>
    <p:extLst>
      <p:ext uri="{BB962C8B-B14F-4D97-AF65-F5344CB8AC3E}">
        <p14:creationId xmlns:p14="http://schemas.microsoft.com/office/powerpoint/2010/main" val="1175830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489C4A-33B2-4843-A4E1-0BA6AE4A73F7}" type="slidenum">
              <a:rPr lang="en-US" smtClean="0"/>
              <a:t>4</a:t>
            </a:fld>
            <a:endParaRPr lang="en-US"/>
          </a:p>
        </p:txBody>
      </p:sp>
    </p:spTree>
    <p:extLst>
      <p:ext uri="{BB962C8B-B14F-4D97-AF65-F5344CB8AC3E}">
        <p14:creationId xmlns:p14="http://schemas.microsoft.com/office/powerpoint/2010/main" val="3415522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489C4A-33B2-4843-A4E1-0BA6AE4A73F7}" type="slidenum">
              <a:rPr lang="en-US" smtClean="0"/>
              <a:t>5</a:t>
            </a:fld>
            <a:endParaRPr lang="en-US"/>
          </a:p>
        </p:txBody>
      </p:sp>
    </p:spTree>
    <p:extLst>
      <p:ext uri="{BB962C8B-B14F-4D97-AF65-F5344CB8AC3E}">
        <p14:creationId xmlns:p14="http://schemas.microsoft.com/office/powerpoint/2010/main" val="3404632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489C4A-33B2-4843-A4E1-0BA6AE4A73F7}" type="slidenum">
              <a:rPr lang="en-US" smtClean="0"/>
              <a:t>6</a:t>
            </a:fld>
            <a:endParaRPr lang="en-US"/>
          </a:p>
        </p:txBody>
      </p:sp>
    </p:spTree>
    <p:extLst>
      <p:ext uri="{BB962C8B-B14F-4D97-AF65-F5344CB8AC3E}">
        <p14:creationId xmlns:p14="http://schemas.microsoft.com/office/powerpoint/2010/main" val="2207740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489C4A-33B2-4843-A4E1-0BA6AE4A73F7}" type="slidenum">
              <a:rPr lang="en-US" smtClean="0"/>
              <a:t>7</a:t>
            </a:fld>
            <a:endParaRPr lang="en-US"/>
          </a:p>
        </p:txBody>
      </p:sp>
    </p:spTree>
    <p:extLst>
      <p:ext uri="{BB962C8B-B14F-4D97-AF65-F5344CB8AC3E}">
        <p14:creationId xmlns:p14="http://schemas.microsoft.com/office/powerpoint/2010/main" val="3278184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489C4A-33B2-4843-A4E1-0BA6AE4A73F7}" type="slidenum">
              <a:rPr lang="en-US" smtClean="0"/>
              <a:t>8</a:t>
            </a:fld>
            <a:endParaRPr lang="en-US"/>
          </a:p>
        </p:txBody>
      </p:sp>
    </p:spTree>
    <p:extLst>
      <p:ext uri="{BB962C8B-B14F-4D97-AF65-F5344CB8AC3E}">
        <p14:creationId xmlns:p14="http://schemas.microsoft.com/office/powerpoint/2010/main" val="1815247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p>
          <a:p>
            <a:pPr algn="l"/>
            <a:r>
              <a:rPr lang="en-US" sz="1200" b="0" i="0" u="none" strike="noStrike" baseline="0" dirty="0">
                <a:solidFill>
                  <a:srgbClr val="002060"/>
                </a:solidFill>
                <a:latin typeface="Times New Roman" panose="02020603050405020304" pitchFamily="18" charset="0"/>
                <a:cs typeface="Times New Roman" panose="02020603050405020304" pitchFamily="18" charset="0"/>
              </a:rPr>
              <a:t>Typical aging is characterized by physiological changes that make older adults vulnerable</a:t>
            </a:r>
          </a:p>
          <a:p>
            <a:pPr algn="l"/>
            <a:r>
              <a:rPr lang="en-US" sz="1200" b="0" i="0" u="none" strike="noStrike" baseline="0" dirty="0">
                <a:solidFill>
                  <a:srgbClr val="002060"/>
                </a:solidFill>
                <a:latin typeface="Times New Roman" panose="02020603050405020304" pitchFamily="18" charset="0"/>
                <a:cs typeface="Times New Roman" panose="02020603050405020304" pitchFamily="18" charset="0"/>
              </a:rPr>
              <a:t>to impaired function, chronic disease, and geriatric conditions such as falls and cognitive impairment </a:t>
            </a:r>
            <a:r>
              <a:rPr lang="en-US" sz="1200" b="0" i="0" u="none" strike="noStrike" baseline="-25000" dirty="0">
                <a:solidFill>
                  <a:srgbClr val="002060"/>
                </a:solidFill>
                <a:latin typeface="Times New Roman" panose="02020603050405020304" pitchFamily="18" charset="0"/>
                <a:cs typeface="Times New Roman" panose="02020603050405020304" pitchFamily="18" charset="0"/>
              </a:rPr>
              <a:t>Cigolle et al. 2007</a:t>
            </a:r>
            <a:endParaRPr lang="en-US" sz="1200" baseline="-25000" dirty="0">
              <a:solidFill>
                <a:srgbClr val="002060"/>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E489C4A-33B2-4843-A4E1-0BA6AE4A73F7}" type="slidenum">
              <a:rPr lang="en-US" smtClean="0"/>
              <a:t>9</a:t>
            </a:fld>
            <a:endParaRPr lang="en-US"/>
          </a:p>
        </p:txBody>
      </p:sp>
    </p:spTree>
    <p:extLst>
      <p:ext uri="{BB962C8B-B14F-4D97-AF65-F5344CB8AC3E}">
        <p14:creationId xmlns:p14="http://schemas.microsoft.com/office/powerpoint/2010/main" val="3276385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FDD73ED-821A-E144-878B-03F48BAFE80D}"/>
              </a:ext>
            </a:extLst>
          </p:cNvPr>
          <p:cNvSpPr>
            <a:spLocks noGrp="1"/>
          </p:cNvSpPr>
          <p:nvPr>
            <p:ph type="dt" sz="half" idx="10"/>
          </p:nvPr>
        </p:nvSpPr>
        <p:spPr>
          <a:xfrm>
            <a:off x="838200" y="6356350"/>
            <a:ext cx="2743200" cy="365125"/>
          </a:xfrm>
          <a:prstGeom prst="rect">
            <a:avLst/>
          </a:prstGeom>
        </p:spPr>
        <p:txBody>
          <a:bodyPr/>
          <a:lstStyle/>
          <a:p>
            <a:fld id="{755EEEF3-9A2A-954A-BAB3-E54F50D38DDF}" type="datetimeFigureOut">
              <a:rPr lang="en-US" smtClean="0"/>
              <a:pPr/>
              <a:t>10/31/2022</a:t>
            </a:fld>
            <a:endParaRPr lang="en-US"/>
          </a:p>
        </p:txBody>
      </p:sp>
      <p:sp>
        <p:nvSpPr>
          <p:cNvPr id="5" name="Footer Placeholder 4">
            <a:extLst>
              <a:ext uri="{FF2B5EF4-FFF2-40B4-BE49-F238E27FC236}">
                <a16:creationId xmlns:a16="http://schemas.microsoft.com/office/drawing/2014/main" id="{92B4D63C-9D82-E348-90D9-083717B2C31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C90BFDA-6DCC-A248-A725-0F972C728ACF}"/>
              </a:ext>
            </a:extLst>
          </p:cNvPr>
          <p:cNvSpPr>
            <a:spLocks noGrp="1"/>
          </p:cNvSpPr>
          <p:nvPr>
            <p:ph type="sldNum" sz="quarter" idx="12"/>
          </p:nvPr>
        </p:nvSpPr>
        <p:spPr>
          <a:xfrm>
            <a:off x="8610600" y="6356350"/>
            <a:ext cx="2743200" cy="365125"/>
          </a:xfrm>
          <a:prstGeom prst="rect">
            <a:avLst/>
          </a:prstGeom>
        </p:spPr>
        <p:txBody>
          <a:bodyPr/>
          <a:lstStyle/>
          <a:p>
            <a:fld id="{E13B5F1B-85AA-2146-9BDA-DADEB0E5C690}" type="slidenum">
              <a:rPr lang="en-US" smtClean="0"/>
              <a:pPr/>
              <a:t>‹#›</a:t>
            </a:fld>
            <a:endParaRPr lang="en-US"/>
          </a:p>
        </p:txBody>
      </p:sp>
    </p:spTree>
    <p:extLst>
      <p:ext uri="{BB962C8B-B14F-4D97-AF65-F5344CB8AC3E}">
        <p14:creationId xmlns:p14="http://schemas.microsoft.com/office/powerpoint/2010/main" val="2079719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93AAB-5618-914B-B853-245C269DAEA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1EC092E-075C-B845-8F29-F62DDF8D1B0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2EED81-4B1F-2F48-9C19-5DA2D466C32F}"/>
              </a:ext>
            </a:extLst>
          </p:cNvPr>
          <p:cNvSpPr>
            <a:spLocks noGrp="1"/>
          </p:cNvSpPr>
          <p:nvPr>
            <p:ph type="dt" sz="half" idx="10"/>
          </p:nvPr>
        </p:nvSpPr>
        <p:spPr>
          <a:xfrm>
            <a:off x="838200" y="6356350"/>
            <a:ext cx="2743200" cy="365125"/>
          </a:xfrm>
          <a:prstGeom prst="rect">
            <a:avLst/>
          </a:prstGeom>
        </p:spPr>
        <p:txBody>
          <a:bodyPr/>
          <a:lstStyle/>
          <a:p>
            <a:fld id="{755EEEF3-9A2A-954A-BAB3-E54F50D38DDF}" type="datetimeFigureOut">
              <a:rPr lang="en-US" smtClean="0"/>
              <a:pPr/>
              <a:t>10/31/2022</a:t>
            </a:fld>
            <a:endParaRPr lang="en-US"/>
          </a:p>
        </p:txBody>
      </p:sp>
      <p:sp>
        <p:nvSpPr>
          <p:cNvPr id="5" name="Footer Placeholder 4">
            <a:extLst>
              <a:ext uri="{FF2B5EF4-FFF2-40B4-BE49-F238E27FC236}">
                <a16:creationId xmlns:a16="http://schemas.microsoft.com/office/drawing/2014/main" id="{2919DF41-D25D-6646-B484-DE0D828935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FB60C01-F11A-9342-8C96-F5DC24FCB8DD}"/>
              </a:ext>
            </a:extLst>
          </p:cNvPr>
          <p:cNvSpPr>
            <a:spLocks noGrp="1"/>
          </p:cNvSpPr>
          <p:nvPr>
            <p:ph type="sldNum" sz="quarter" idx="12"/>
          </p:nvPr>
        </p:nvSpPr>
        <p:spPr>
          <a:xfrm>
            <a:off x="8610600" y="6356350"/>
            <a:ext cx="2743200" cy="365125"/>
          </a:xfrm>
          <a:prstGeom prst="rect">
            <a:avLst/>
          </a:prstGeom>
        </p:spPr>
        <p:txBody>
          <a:bodyPr/>
          <a:lstStyle/>
          <a:p>
            <a:fld id="{E13B5F1B-85AA-2146-9BDA-DADEB0E5C690}" type="slidenum">
              <a:rPr lang="en-US" smtClean="0"/>
              <a:pPr/>
              <a:t>‹#›</a:t>
            </a:fld>
            <a:endParaRPr lang="en-US"/>
          </a:p>
        </p:txBody>
      </p:sp>
    </p:spTree>
    <p:extLst>
      <p:ext uri="{BB962C8B-B14F-4D97-AF65-F5344CB8AC3E}">
        <p14:creationId xmlns:p14="http://schemas.microsoft.com/office/powerpoint/2010/main" val="2952933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4834BD7-EB6D-5F40-9BBF-533932A5B5E1}"/>
              </a:ext>
            </a:extLst>
          </p:cNvPr>
          <p:cNvSpPr>
            <a:spLocks noGrp="1"/>
          </p:cNvSpPr>
          <p:nvPr>
            <p:ph type="dt" sz="half" idx="10"/>
          </p:nvPr>
        </p:nvSpPr>
        <p:spPr>
          <a:xfrm>
            <a:off x="838200" y="6356350"/>
            <a:ext cx="2743200" cy="365125"/>
          </a:xfrm>
          <a:prstGeom prst="rect">
            <a:avLst/>
          </a:prstGeom>
        </p:spPr>
        <p:txBody>
          <a:bodyPr/>
          <a:lstStyle/>
          <a:p>
            <a:fld id="{FB26C3F6-AC68-7D4C-88AC-4DFDBB4EDB08}" type="datetimeFigureOut">
              <a:rPr lang="en-US" smtClean="0"/>
              <a:t>10/31/2022</a:t>
            </a:fld>
            <a:endParaRPr lang="en-US"/>
          </a:p>
        </p:txBody>
      </p:sp>
      <p:sp>
        <p:nvSpPr>
          <p:cNvPr id="5" name="Footer Placeholder 4">
            <a:extLst>
              <a:ext uri="{FF2B5EF4-FFF2-40B4-BE49-F238E27FC236}">
                <a16:creationId xmlns:a16="http://schemas.microsoft.com/office/drawing/2014/main" id="{0CEABFAE-3006-D14A-8FC3-2E3A532EC7F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A7EE704-3D62-5346-93E4-B55CD17E25DE}"/>
              </a:ext>
            </a:extLst>
          </p:cNvPr>
          <p:cNvSpPr>
            <a:spLocks noGrp="1"/>
          </p:cNvSpPr>
          <p:nvPr>
            <p:ph type="sldNum" sz="quarter" idx="12"/>
          </p:nvPr>
        </p:nvSpPr>
        <p:spPr>
          <a:xfrm>
            <a:off x="8610600" y="6356350"/>
            <a:ext cx="2743200" cy="365125"/>
          </a:xfrm>
          <a:prstGeom prst="rect">
            <a:avLst/>
          </a:prstGeom>
        </p:spPr>
        <p:txBody>
          <a:bodyPr/>
          <a:lstStyle/>
          <a:p>
            <a:fld id="{A44A5051-6372-B441-A6A5-A40D723BB837}" type="slidenum">
              <a:rPr lang="en-US" smtClean="0"/>
              <a:t>‹#›</a:t>
            </a:fld>
            <a:endParaRPr lang="en-US"/>
          </a:p>
        </p:txBody>
      </p:sp>
    </p:spTree>
    <p:extLst>
      <p:ext uri="{BB962C8B-B14F-4D97-AF65-F5344CB8AC3E}">
        <p14:creationId xmlns:p14="http://schemas.microsoft.com/office/powerpoint/2010/main" val="1294141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EFFDB-A7BB-3E4E-9474-3E0B49161FA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49F657D-AC41-EC4B-B740-CC2CEAFB947B}"/>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18EDC2-C636-7F47-A848-2BD0FA100FD8}"/>
              </a:ext>
            </a:extLst>
          </p:cNvPr>
          <p:cNvSpPr>
            <a:spLocks noGrp="1"/>
          </p:cNvSpPr>
          <p:nvPr>
            <p:ph type="dt" sz="half" idx="10"/>
          </p:nvPr>
        </p:nvSpPr>
        <p:spPr>
          <a:xfrm>
            <a:off x="838200" y="6356350"/>
            <a:ext cx="2743200" cy="365125"/>
          </a:xfrm>
          <a:prstGeom prst="rect">
            <a:avLst/>
          </a:prstGeom>
        </p:spPr>
        <p:txBody>
          <a:bodyPr/>
          <a:lstStyle/>
          <a:p>
            <a:fld id="{FB26C3F6-AC68-7D4C-88AC-4DFDBB4EDB08}" type="datetimeFigureOut">
              <a:rPr lang="en-US" smtClean="0"/>
              <a:t>10/31/2022</a:t>
            </a:fld>
            <a:endParaRPr lang="en-US"/>
          </a:p>
        </p:txBody>
      </p:sp>
      <p:sp>
        <p:nvSpPr>
          <p:cNvPr id="5" name="Footer Placeholder 4">
            <a:extLst>
              <a:ext uri="{FF2B5EF4-FFF2-40B4-BE49-F238E27FC236}">
                <a16:creationId xmlns:a16="http://schemas.microsoft.com/office/drawing/2014/main" id="{32094962-0781-E44E-8EB9-1D339ED3F94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4091A3D-4452-3140-8C1E-A65788B093C1}"/>
              </a:ext>
            </a:extLst>
          </p:cNvPr>
          <p:cNvSpPr>
            <a:spLocks noGrp="1"/>
          </p:cNvSpPr>
          <p:nvPr>
            <p:ph type="sldNum" sz="quarter" idx="12"/>
          </p:nvPr>
        </p:nvSpPr>
        <p:spPr>
          <a:xfrm>
            <a:off x="8610600" y="6356350"/>
            <a:ext cx="2743200" cy="365125"/>
          </a:xfrm>
          <a:prstGeom prst="rect">
            <a:avLst/>
          </a:prstGeom>
        </p:spPr>
        <p:txBody>
          <a:bodyPr/>
          <a:lstStyle/>
          <a:p>
            <a:fld id="{A44A5051-6372-B441-A6A5-A40D723BB837}" type="slidenum">
              <a:rPr lang="en-US" smtClean="0"/>
              <a:t>‹#›</a:t>
            </a:fld>
            <a:endParaRPr lang="en-US"/>
          </a:p>
        </p:txBody>
      </p:sp>
    </p:spTree>
    <p:extLst>
      <p:ext uri="{BB962C8B-B14F-4D97-AF65-F5344CB8AC3E}">
        <p14:creationId xmlns:p14="http://schemas.microsoft.com/office/powerpoint/2010/main" val="3770062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65B04B-4F1C-6A40-B45B-A30E77C9D406}"/>
              </a:ext>
            </a:extLst>
          </p:cNvPr>
          <p:cNvPicPr>
            <a:picLocks noChangeAspect="1"/>
          </p:cNvPicPr>
          <p:nvPr userDrawn="1"/>
        </p:nvPicPr>
        <p:blipFill>
          <a:blip r:embed="rId4"/>
          <a:stretch>
            <a:fillRect/>
          </a:stretch>
        </p:blipFill>
        <p:spPr>
          <a:xfrm>
            <a:off x="-3276" y="0"/>
            <a:ext cx="12208109" cy="6874222"/>
          </a:xfrm>
          <a:prstGeom prst="rect">
            <a:avLst/>
          </a:prstGeom>
        </p:spPr>
      </p:pic>
    </p:spTree>
    <p:extLst>
      <p:ext uri="{BB962C8B-B14F-4D97-AF65-F5344CB8AC3E}">
        <p14:creationId xmlns:p14="http://schemas.microsoft.com/office/powerpoint/2010/main" val="3591954213"/>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92968C-7B88-FA42-BCC4-C36CE6F500D5}"/>
              </a:ext>
            </a:extLst>
          </p:cNvPr>
          <p:cNvPicPr>
            <a:picLocks noChangeAspect="1"/>
          </p:cNvPicPr>
          <p:nvPr userDrawn="1"/>
        </p:nvPicPr>
        <p:blipFill>
          <a:blip r:embed="rId4"/>
          <a:stretch>
            <a:fillRect/>
          </a:stretch>
        </p:blipFill>
        <p:spPr>
          <a:xfrm>
            <a:off x="-38500" y="-10210"/>
            <a:ext cx="12243334" cy="6894057"/>
          </a:xfrm>
          <a:prstGeom prst="rect">
            <a:avLst/>
          </a:prstGeom>
        </p:spPr>
      </p:pic>
    </p:spTree>
    <p:extLst>
      <p:ext uri="{BB962C8B-B14F-4D97-AF65-F5344CB8AC3E}">
        <p14:creationId xmlns:p14="http://schemas.microsoft.com/office/powerpoint/2010/main" val="773606883"/>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PowerPoint_Presentation.pptx"/><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8.emf"/></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0AC0406E-5C35-9E41-9407-D42F5D3B3710}"/>
              </a:ext>
            </a:extLst>
          </p:cNvPr>
          <p:cNvSpPr txBox="1"/>
          <p:nvPr/>
        </p:nvSpPr>
        <p:spPr>
          <a:xfrm>
            <a:off x="168762" y="2667523"/>
            <a:ext cx="12118428" cy="1877437"/>
          </a:xfrm>
          <a:prstGeom prst="rect">
            <a:avLst/>
          </a:prstGeom>
          <a:noFill/>
        </p:spPr>
        <p:txBody>
          <a:bodyPr wrap="square" rtlCol="0" anchor="b">
            <a:spAutoFit/>
          </a:bodyPr>
          <a:lstStyle/>
          <a:p>
            <a:pPr algn="l"/>
            <a:r>
              <a:rPr lang="en-US" sz="4800" b="0" i="0" dirty="0">
                <a:solidFill>
                  <a:schemeClr val="accent2">
                    <a:lumMod val="60000"/>
                    <a:lumOff val="40000"/>
                  </a:schemeClr>
                </a:solidFill>
                <a:effectLst/>
                <a:latin typeface="OpenSansSemiBold"/>
              </a:rPr>
              <a:t>Cannabis Use and Risk of Falling in Older Adults</a:t>
            </a:r>
          </a:p>
          <a:p>
            <a:pPr algn="ctr"/>
            <a:r>
              <a:rPr lang="en-US" sz="2000" b="0" i="0" u="none" strike="noStrike" baseline="0" dirty="0">
                <a:solidFill>
                  <a:schemeClr val="accent2">
                    <a:lumMod val="60000"/>
                    <a:lumOff val="40000"/>
                  </a:schemeClr>
                </a:solidFill>
                <a:latin typeface="Times New Roman" panose="02020603050405020304" pitchFamily="18" charset="0"/>
                <a:cs typeface="Times New Roman" panose="02020603050405020304" pitchFamily="18" charset="0"/>
              </a:rPr>
              <a:t>R21 AG0643308-01</a:t>
            </a:r>
            <a:r>
              <a:rPr lang="en-US" sz="2000"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2000" b="0" i="0" u="none" strike="noStrike" baseline="0" dirty="0">
                <a:solidFill>
                  <a:schemeClr val="accent2">
                    <a:lumMod val="60000"/>
                    <a:lumOff val="40000"/>
                  </a:schemeClr>
                </a:solidFill>
                <a:latin typeface="Times New Roman" panose="02020603050405020304" pitchFamily="18" charset="0"/>
                <a:cs typeface="Times New Roman" panose="02020603050405020304" pitchFamily="18" charset="0"/>
              </a:rPr>
              <a:t>National Institute on Aging</a:t>
            </a:r>
            <a:endParaRPr lang="en-US" sz="2000" dirty="0">
              <a:solidFill>
                <a:schemeClr val="accent2">
                  <a:lumMod val="60000"/>
                  <a:lumOff val="40000"/>
                </a:schemeClr>
              </a:solidFill>
              <a:latin typeface="Times New Roman" panose="02020603050405020304" pitchFamily="18" charset="0"/>
              <a:cs typeface="Times New Roman" panose="02020603050405020304" pitchFamily="18" charset="0"/>
            </a:endParaRPr>
          </a:p>
          <a:p>
            <a:pPr algn="l"/>
            <a:endParaRPr lang="en-US" sz="4800" b="0" i="0" dirty="0">
              <a:solidFill>
                <a:schemeClr val="accent2">
                  <a:lumMod val="60000"/>
                  <a:lumOff val="40000"/>
                </a:schemeClr>
              </a:solidFill>
              <a:effectLst/>
              <a:latin typeface="OpenSansRegular"/>
            </a:endParaRPr>
          </a:p>
        </p:txBody>
      </p:sp>
      <p:sp>
        <p:nvSpPr>
          <p:cNvPr id="2" name="TextBox 1">
            <a:extLst>
              <a:ext uri="{FF2B5EF4-FFF2-40B4-BE49-F238E27FC236}">
                <a16:creationId xmlns:a16="http://schemas.microsoft.com/office/drawing/2014/main" id="{0DE2AECF-0F92-BE04-74CF-5EB9B5953282}"/>
              </a:ext>
            </a:extLst>
          </p:cNvPr>
          <p:cNvSpPr txBox="1"/>
          <p:nvPr/>
        </p:nvSpPr>
        <p:spPr>
          <a:xfrm>
            <a:off x="0" y="4466897"/>
            <a:ext cx="12192000" cy="954107"/>
          </a:xfrm>
          <a:prstGeom prst="rect">
            <a:avLst/>
          </a:prstGeom>
          <a:noFill/>
        </p:spPr>
        <p:txBody>
          <a:bodyPr wrap="square" rtlCol="0">
            <a:spAutoFit/>
          </a:bodyPr>
          <a:lstStyle/>
          <a:p>
            <a:pPr algn="ctr"/>
            <a:r>
              <a:rPr lang="en-US" sz="2800" dirty="0">
                <a:solidFill>
                  <a:schemeClr val="accent2">
                    <a:lumMod val="60000"/>
                    <a:lumOff val="40000"/>
                  </a:schemeClr>
                </a:solidFill>
              </a:rPr>
              <a:t>Thorsten Rudroff, PhD</a:t>
            </a:r>
          </a:p>
          <a:p>
            <a:pPr algn="ctr"/>
            <a:r>
              <a:rPr lang="en-US" sz="2800" dirty="0">
                <a:solidFill>
                  <a:schemeClr val="accent2">
                    <a:lumMod val="60000"/>
                    <a:lumOff val="40000"/>
                  </a:schemeClr>
                </a:solidFill>
              </a:rPr>
              <a:t>University of Iowa</a:t>
            </a:r>
          </a:p>
        </p:txBody>
      </p:sp>
    </p:spTree>
    <p:extLst>
      <p:ext uri="{BB962C8B-B14F-4D97-AF65-F5344CB8AC3E}">
        <p14:creationId xmlns:p14="http://schemas.microsoft.com/office/powerpoint/2010/main" val="2964384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DE270398-9EF4-4BA0-2C37-915F7F6FE719}"/>
              </a:ext>
            </a:extLst>
          </p:cNvPr>
          <p:cNvPicPr>
            <a:picLocks noChangeAspect="1"/>
          </p:cNvPicPr>
          <p:nvPr/>
        </p:nvPicPr>
        <p:blipFill>
          <a:blip r:embed="rId3"/>
          <a:stretch>
            <a:fillRect/>
          </a:stretch>
        </p:blipFill>
        <p:spPr>
          <a:xfrm>
            <a:off x="1769671" y="1600175"/>
            <a:ext cx="8888804" cy="4200550"/>
          </a:xfrm>
          <a:prstGeom prst="rect">
            <a:avLst/>
          </a:prstGeom>
        </p:spPr>
      </p:pic>
      <p:sp>
        <p:nvSpPr>
          <p:cNvPr id="2" name="TextBox 1">
            <a:extLst>
              <a:ext uri="{FF2B5EF4-FFF2-40B4-BE49-F238E27FC236}">
                <a16:creationId xmlns:a16="http://schemas.microsoft.com/office/drawing/2014/main" id="{80374DB2-EA8C-B316-6F6E-7555E2547222}"/>
              </a:ext>
            </a:extLst>
          </p:cNvPr>
          <p:cNvSpPr txBox="1"/>
          <p:nvPr/>
        </p:nvSpPr>
        <p:spPr>
          <a:xfrm>
            <a:off x="0" y="4471"/>
            <a:ext cx="12192000" cy="1938992"/>
          </a:xfrm>
          <a:prstGeom prst="rect">
            <a:avLst/>
          </a:prstGeom>
          <a:noFill/>
        </p:spPr>
        <p:txBody>
          <a:bodyPr wrap="square" rtlCol="0">
            <a:spAutoFit/>
          </a:bodyPr>
          <a:lstStyle/>
          <a:p>
            <a:pPr algn="ctr"/>
            <a:endParaRPr lang="en-US" sz="2800" b="1" i="0" u="none" strike="noStrike" baseline="0" dirty="0">
              <a:solidFill>
                <a:srgbClr val="002060"/>
              </a:solidFill>
              <a:latin typeface="Times New Roman" panose="02020603050405020304" pitchFamily="18" charset="0"/>
              <a:cs typeface="Times New Roman" panose="02020603050405020304" pitchFamily="18" charset="0"/>
            </a:endParaRPr>
          </a:p>
          <a:p>
            <a:pPr algn="ctr"/>
            <a:r>
              <a:rPr lang="en-US" sz="2800" b="1" i="0" u="none" strike="noStrike" baseline="0" dirty="0">
                <a:solidFill>
                  <a:srgbClr val="002060"/>
                </a:solidFill>
                <a:latin typeface="Times New Roman" panose="02020603050405020304" pitchFamily="18" charset="0"/>
                <a:cs typeface="Times New Roman" panose="02020603050405020304" pitchFamily="18" charset="0"/>
              </a:rPr>
              <a:t>Increased Likelihood of Falling in Older Cannabis Users vs. Non-Users</a:t>
            </a:r>
          </a:p>
          <a:p>
            <a:pPr algn="ctr"/>
            <a:endParaRPr lang="en-US" sz="2000" b="1" dirty="0">
              <a:solidFill>
                <a:srgbClr val="002060"/>
              </a:solidFill>
              <a:effectLst/>
              <a:latin typeface="URWPalladioL-Bold"/>
            </a:endParaRPr>
          </a:p>
          <a:p>
            <a:pPr algn="r"/>
            <a:endParaRPr lang="en-US" sz="4400" b="1" dirty="0">
              <a:latin typeface="Myriad Pro" panose="020B0503030403020204" pitchFamily="34" charset="0"/>
            </a:endParaRPr>
          </a:p>
        </p:txBody>
      </p:sp>
      <p:sp>
        <p:nvSpPr>
          <p:cNvPr id="4" name="Rectangle 3">
            <a:extLst>
              <a:ext uri="{FF2B5EF4-FFF2-40B4-BE49-F238E27FC236}">
                <a16:creationId xmlns:a16="http://schemas.microsoft.com/office/drawing/2014/main" id="{4D975A57-F384-178E-DB0A-1BF329322A78}"/>
              </a:ext>
            </a:extLst>
          </p:cNvPr>
          <p:cNvSpPr/>
          <p:nvPr/>
        </p:nvSpPr>
        <p:spPr>
          <a:xfrm>
            <a:off x="1769671" y="1600175"/>
            <a:ext cx="766265" cy="343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549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F54C9E-5627-BB97-DEC4-0EEA3699A1B8}"/>
              </a:ext>
            </a:extLst>
          </p:cNvPr>
          <p:cNvPicPr>
            <a:picLocks noChangeAspect="1"/>
          </p:cNvPicPr>
          <p:nvPr/>
        </p:nvPicPr>
        <p:blipFill>
          <a:blip r:embed="rId3"/>
          <a:stretch>
            <a:fillRect/>
          </a:stretch>
        </p:blipFill>
        <p:spPr>
          <a:xfrm>
            <a:off x="0" y="4596441"/>
            <a:ext cx="12192000" cy="837063"/>
          </a:xfrm>
          <a:prstGeom prst="rect">
            <a:avLst/>
          </a:prstGeom>
        </p:spPr>
      </p:pic>
      <p:sp>
        <p:nvSpPr>
          <p:cNvPr id="3" name="TextBox 2">
            <a:extLst>
              <a:ext uri="{FF2B5EF4-FFF2-40B4-BE49-F238E27FC236}">
                <a16:creationId xmlns:a16="http://schemas.microsoft.com/office/drawing/2014/main" id="{CC128DF2-A75B-AC5F-4068-AF2F19986EC6}"/>
              </a:ext>
            </a:extLst>
          </p:cNvPr>
          <p:cNvSpPr txBox="1"/>
          <p:nvPr/>
        </p:nvSpPr>
        <p:spPr>
          <a:xfrm>
            <a:off x="0" y="1470363"/>
            <a:ext cx="12192000" cy="2677656"/>
          </a:xfrm>
          <a:prstGeom prst="rect">
            <a:avLst/>
          </a:prstGeom>
          <a:noFill/>
        </p:spPr>
        <p:txBody>
          <a:bodyPr wrap="square">
            <a:spAutoFit/>
          </a:bodyPr>
          <a:lstStyle/>
          <a:p>
            <a:pPr algn="l"/>
            <a:r>
              <a:rPr lang="en-US" sz="2400" b="0" i="0" u="none" strike="noStrike" baseline="0" dirty="0">
                <a:solidFill>
                  <a:srgbClr val="002060"/>
                </a:solidFill>
                <a:latin typeface="Times New Roman" panose="02020603050405020304" pitchFamily="18" charset="0"/>
                <a:cs typeface="Times New Roman" panose="02020603050405020304" pitchFamily="18" charset="0"/>
              </a:rPr>
              <a:t>Berg Balance Scale (BBS-14)</a:t>
            </a:r>
          </a:p>
          <a:p>
            <a:pPr algn="l"/>
            <a:r>
              <a:rPr lang="en-US" sz="2400" b="0" i="0" u="none" strike="noStrike" baseline="0" dirty="0">
                <a:solidFill>
                  <a:srgbClr val="002060"/>
                </a:solidFill>
                <a:latin typeface="Times New Roman" panose="02020603050405020304" pitchFamily="18" charset="0"/>
                <a:cs typeface="Times New Roman" panose="02020603050405020304" pitchFamily="18" charset="0"/>
              </a:rPr>
              <a:t>Activities Balance Confidence (ABC-1) scale</a:t>
            </a:r>
            <a:endParaRPr lang="en-US" sz="2400" dirty="0">
              <a:solidFill>
                <a:srgbClr val="002060"/>
              </a:solidFill>
              <a:latin typeface="Times New Roman" panose="02020603050405020304" pitchFamily="18" charset="0"/>
              <a:cs typeface="Times New Roman" panose="02020603050405020304" pitchFamily="18" charset="0"/>
            </a:endParaRPr>
          </a:p>
          <a:p>
            <a:pPr algn="l"/>
            <a:r>
              <a:rPr lang="en-US" sz="2400" b="0" i="0" u="none" strike="noStrike" baseline="0" dirty="0">
                <a:solidFill>
                  <a:srgbClr val="002060"/>
                </a:solidFill>
                <a:latin typeface="Times New Roman" panose="02020603050405020304" pitchFamily="18" charset="0"/>
                <a:cs typeface="Times New Roman" panose="02020603050405020304" pitchFamily="18" charset="0"/>
              </a:rPr>
              <a:t>9-Hole Peg Test (9-HPT)</a:t>
            </a:r>
          </a:p>
          <a:p>
            <a:pPr algn="l"/>
            <a:r>
              <a:rPr lang="en-US" sz="2400" b="0" i="0" u="none" strike="noStrike" baseline="0" dirty="0">
                <a:solidFill>
                  <a:srgbClr val="002060"/>
                </a:solidFill>
                <a:latin typeface="Times New Roman" panose="02020603050405020304" pitchFamily="18" charset="0"/>
                <a:cs typeface="Times New Roman" panose="02020603050405020304" pitchFamily="18" charset="0"/>
              </a:rPr>
              <a:t>Deary–Liewald reaction time (RT) tasks (simple and choice RT)</a:t>
            </a:r>
          </a:p>
          <a:p>
            <a:pPr algn="l"/>
            <a:r>
              <a:rPr lang="en-US" sz="2400" b="0" i="0" u="none" strike="noStrike" baseline="0" dirty="0">
                <a:solidFill>
                  <a:srgbClr val="002060"/>
                </a:solidFill>
                <a:latin typeface="Times New Roman" panose="02020603050405020304" pitchFamily="18" charset="0"/>
                <a:cs typeface="Times New Roman" panose="02020603050405020304" pitchFamily="18" charset="0"/>
              </a:rPr>
              <a:t>Flanker Inhibitory Control and Attention Test</a:t>
            </a:r>
            <a:endParaRPr lang="en-US" sz="2400" dirty="0">
              <a:solidFill>
                <a:srgbClr val="002060"/>
              </a:solidFill>
              <a:latin typeface="Times New Roman" panose="02020603050405020304" pitchFamily="18" charset="0"/>
              <a:cs typeface="Times New Roman" panose="02020603050405020304" pitchFamily="18" charset="0"/>
            </a:endParaRPr>
          </a:p>
          <a:p>
            <a:pPr algn="l"/>
            <a:r>
              <a:rPr lang="en-US" sz="2400" b="0" i="0" u="none" strike="noStrike" baseline="0" dirty="0">
                <a:solidFill>
                  <a:srgbClr val="002060"/>
                </a:solidFill>
                <a:latin typeface="Times New Roman" panose="02020603050405020304" pitchFamily="18" charset="0"/>
                <a:cs typeface="Times New Roman" panose="02020603050405020304" pitchFamily="18" charset="0"/>
              </a:rPr>
              <a:t>Static posturography</a:t>
            </a:r>
            <a:endParaRPr lang="en-US" sz="2400" dirty="0">
              <a:solidFill>
                <a:srgbClr val="002060"/>
              </a:solidFill>
              <a:latin typeface="Times New Roman" panose="02020603050405020304" pitchFamily="18" charset="0"/>
              <a:cs typeface="Times New Roman" panose="02020603050405020304" pitchFamily="18" charset="0"/>
            </a:endParaRPr>
          </a:p>
          <a:p>
            <a:pPr algn="l"/>
            <a:r>
              <a:rPr lang="en-US" sz="2400" b="0" i="0" u="none" strike="noStrike" baseline="0" dirty="0">
                <a:solidFill>
                  <a:srgbClr val="002060"/>
                </a:solidFill>
                <a:latin typeface="Times New Roman" panose="02020603050405020304" pitchFamily="18" charset="0"/>
                <a:cs typeface="Times New Roman" panose="02020603050405020304" pitchFamily="18" charset="0"/>
              </a:rPr>
              <a:t>30-m walk test</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5ECAB4CA-017A-6C27-7FE4-6A2CFE06CF10}"/>
              </a:ext>
            </a:extLst>
          </p:cNvPr>
          <p:cNvSpPr txBox="1"/>
          <p:nvPr/>
        </p:nvSpPr>
        <p:spPr>
          <a:xfrm>
            <a:off x="0" y="4471"/>
            <a:ext cx="12192000" cy="1938992"/>
          </a:xfrm>
          <a:prstGeom prst="rect">
            <a:avLst/>
          </a:prstGeom>
          <a:noFill/>
        </p:spPr>
        <p:txBody>
          <a:bodyPr wrap="square" rtlCol="0">
            <a:spAutoFit/>
          </a:bodyPr>
          <a:lstStyle/>
          <a:p>
            <a:pPr algn="ctr"/>
            <a:endParaRPr lang="en-US" sz="2800" b="1" i="0" u="none" strike="noStrike" baseline="0" dirty="0">
              <a:solidFill>
                <a:srgbClr val="002060"/>
              </a:solidFill>
              <a:latin typeface="Times New Roman" panose="02020603050405020304" pitchFamily="18" charset="0"/>
              <a:cs typeface="Times New Roman" panose="02020603050405020304" pitchFamily="18" charset="0"/>
            </a:endParaRPr>
          </a:p>
          <a:p>
            <a:pPr algn="ctr"/>
            <a:r>
              <a:rPr lang="en-US" sz="2800" b="1" i="0" u="none" strike="noStrike" baseline="0" dirty="0">
                <a:solidFill>
                  <a:srgbClr val="002060"/>
                </a:solidFill>
                <a:latin typeface="Times New Roman" panose="02020603050405020304" pitchFamily="18" charset="0"/>
                <a:cs typeface="Times New Roman" panose="02020603050405020304" pitchFamily="18" charset="0"/>
              </a:rPr>
              <a:t>Increased Likelihood of Falling in Older Cannabis Users vs. Non-Users</a:t>
            </a:r>
          </a:p>
          <a:p>
            <a:pPr algn="ctr"/>
            <a:endParaRPr lang="en-US" sz="2000" b="1" dirty="0">
              <a:solidFill>
                <a:srgbClr val="002060"/>
              </a:solidFill>
              <a:effectLst/>
              <a:latin typeface="URWPalladioL-Bold"/>
            </a:endParaRPr>
          </a:p>
          <a:p>
            <a:pPr algn="r"/>
            <a:endParaRPr lang="en-US" sz="4400" b="1" dirty="0">
              <a:latin typeface="Myriad Pro" panose="020B0503030403020204" pitchFamily="34" charset="0"/>
            </a:endParaRPr>
          </a:p>
        </p:txBody>
      </p:sp>
      <p:sp>
        <p:nvSpPr>
          <p:cNvPr id="6" name="TextBox 5">
            <a:extLst>
              <a:ext uri="{FF2B5EF4-FFF2-40B4-BE49-F238E27FC236}">
                <a16:creationId xmlns:a16="http://schemas.microsoft.com/office/drawing/2014/main" id="{5790A29F-D71C-8BB7-E0CA-8960E273878D}"/>
              </a:ext>
            </a:extLst>
          </p:cNvPr>
          <p:cNvSpPr txBox="1"/>
          <p:nvPr/>
        </p:nvSpPr>
        <p:spPr>
          <a:xfrm>
            <a:off x="8849413" y="5433504"/>
            <a:ext cx="2905812" cy="369332"/>
          </a:xfrm>
          <a:prstGeom prst="rect">
            <a:avLst/>
          </a:prstGeom>
          <a:noFill/>
        </p:spPr>
        <p:txBody>
          <a:bodyPr wrap="square">
            <a:spAutoFit/>
          </a:bodyPr>
          <a:lstStyle/>
          <a:p>
            <a:r>
              <a:rPr lang="en-US" sz="1800" b="0" i="0" u="none" strike="noStrike" baseline="0" dirty="0">
                <a:latin typeface="Times New Roman" panose="02020603050405020304" pitchFamily="18" charset="0"/>
                <a:cs typeface="Times New Roman" panose="02020603050405020304" pitchFamily="18" charset="0"/>
              </a:rPr>
              <a:t>Lajoie and Gallagher (2004)</a:t>
            </a:r>
            <a:endParaRPr lang="en-US" dirty="0"/>
          </a:p>
        </p:txBody>
      </p:sp>
    </p:spTree>
    <p:extLst>
      <p:ext uri="{BB962C8B-B14F-4D97-AF65-F5344CB8AC3E}">
        <p14:creationId xmlns:p14="http://schemas.microsoft.com/office/powerpoint/2010/main" val="203561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00DDBB3F-499A-85FB-A8B3-5ECD17A16FDF}"/>
              </a:ext>
            </a:extLst>
          </p:cNvPr>
          <p:cNvPicPr>
            <a:picLocks noChangeAspect="1"/>
          </p:cNvPicPr>
          <p:nvPr/>
        </p:nvPicPr>
        <p:blipFill>
          <a:blip r:embed="rId3"/>
          <a:stretch>
            <a:fillRect/>
          </a:stretch>
        </p:blipFill>
        <p:spPr>
          <a:xfrm>
            <a:off x="1496290" y="1372988"/>
            <a:ext cx="9710057" cy="4566801"/>
          </a:xfrm>
          <a:prstGeom prst="rect">
            <a:avLst/>
          </a:prstGeom>
        </p:spPr>
      </p:pic>
      <p:sp>
        <p:nvSpPr>
          <p:cNvPr id="2" name="TextBox 1">
            <a:extLst>
              <a:ext uri="{FF2B5EF4-FFF2-40B4-BE49-F238E27FC236}">
                <a16:creationId xmlns:a16="http://schemas.microsoft.com/office/drawing/2014/main" id="{A825A65D-D6CE-A16A-AA9A-FD95BEAAE7B7}"/>
              </a:ext>
            </a:extLst>
          </p:cNvPr>
          <p:cNvSpPr txBox="1"/>
          <p:nvPr/>
        </p:nvSpPr>
        <p:spPr>
          <a:xfrm>
            <a:off x="0" y="4471"/>
            <a:ext cx="12192000" cy="1938992"/>
          </a:xfrm>
          <a:prstGeom prst="rect">
            <a:avLst/>
          </a:prstGeom>
          <a:noFill/>
        </p:spPr>
        <p:txBody>
          <a:bodyPr wrap="square" rtlCol="0">
            <a:spAutoFit/>
          </a:bodyPr>
          <a:lstStyle/>
          <a:p>
            <a:pPr algn="ctr"/>
            <a:endParaRPr lang="en-US" sz="2800" b="1" i="0" u="none" strike="noStrike" baseline="0" dirty="0">
              <a:solidFill>
                <a:srgbClr val="002060"/>
              </a:solidFill>
              <a:latin typeface="Times New Roman" panose="02020603050405020304" pitchFamily="18" charset="0"/>
              <a:cs typeface="Times New Roman" panose="02020603050405020304" pitchFamily="18" charset="0"/>
            </a:endParaRPr>
          </a:p>
          <a:p>
            <a:pPr algn="ctr"/>
            <a:r>
              <a:rPr lang="en-US" sz="2800" b="1" i="0" u="none" strike="noStrike" baseline="0" dirty="0">
                <a:solidFill>
                  <a:srgbClr val="002060"/>
                </a:solidFill>
                <a:latin typeface="Times New Roman" panose="02020603050405020304" pitchFamily="18" charset="0"/>
                <a:cs typeface="Times New Roman" panose="02020603050405020304" pitchFamily="18" charset="0"/>
              </a:rPr>
              <a:t>Increased Likelihood of Falling in Older Cannabis Users vs. Non-Users</a:t>
            </a:r>
          </a:p>
          <a:p>
            <a:pPr algn="ctr"/>
            <a:endParaRPr lang="en-US" sz="2000" b="1" dirty="0">
              <a:solidFill>
                <a:srgbClr val="002060"/>
              </a:solidFill>
              <a:effectLst/>
              <a:latin typeface="URWPalladioL-Bold"/>
            </a:endParaRPr>
          </a:p>
          <a:p>
            <a:pPr algn="r"/>
            <a:endParaRPr lang="en-US" sz="4400" b="1" dirty="0">
              <a:latin typeface="Myriad Pro" panose="020B0503030403020204" pitchFamily="34" charset="0"/>
            </a:endParaRPr>
          </a:p>
        </p:txBody>
      </p:sp>
      <p:sp>
        <p:nvSpPr>
          <p:cNvPr id="4" name="Rectangle 3">
            <a:extLst>
              <a:ext uri="{FF2B5EF4-FFF2-40B4-BE49-F238E27FC236}">
                <a16:creationId xmlns:a16="http://schemas.microsoft.com/office/drawing/2014/main" id="{E50E3EC9-6495-9E6D-35FD-647E5662F28C}"/>
              </a:ext>
            </a:extLst>
          </p:cNvPr>
          <p:cNvSpPr/>
          <p:nvPr/>
        </p:nvSpPr>
        <p:spPr>
          <a:xfrm>
            <a:off x="1987296" y="1372988"/>
            <a:ext cx="670560" cy="272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E8167B33-89F5-0A31-E378-F427D9CB6AFA}"/>
              </a:ext>
            </a:extLst>
          </p:cNvPr>
          <p:cNvCxnSpPr/>
          <p:nvPr/>
        </p:nvCxnSpPr>
        <p:spPr>
          <a:xfrm flipH="1">
            <a:off x="9209988" y="2469823"/>
            <a:ext cx="490193" cy="150829"/>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a:extLst>
              <a:ext uri="{FF2B5EF4-FFF2-40B4-BE49-F238E27FC236}">
                <a16:creationId xmlns:a16="http://schemas.microsoft.com/office/drawing/2014/main" id="{1D9ACE12-CFF7-6869-4B5E-81B7D7096C92}"/>
              </a:ext>
            </a:extLst>
          </p:cNvPr>
          <p:cNvCxnSpPr/>
          <p:nvPr/>
        </p:nvCxnSpPr>
        <p:spPr>
          <a:xfrm flipH="1">
            <a:off x="9209988" y="3071597"/>
            <a:ext cx="490193" cy="150829"/>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a:extLst>
              <a:ext uri="{FF2B5EF4-FFF2-40B4-BE49-F238E27FC236}">
                <a16:creationId xmlns:a16="http://schemas.microsoft.com/office/drawing/2014/main" id="{EFD39909-20F7-049E-7C67-F91FCC56CB1B}"/>
              </a:ext>
            </a:extLst>
          </p:cNvPr>
          <p:cNvCxnSpPr/>
          <p:nvPr/>
        </p:nvCxnSpPr>
        <p:spPr>
          <a:xfrm flipH="1">
            <a:off x="9209987" y="4302566"/>
            <a:ext cx="490193" cy="150829"/>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3340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Chart, scatter chart, box and whisker chart&#10;&#10;Description automatically generated">
            <a:extLst>
              <a:ext uri="{FF2B5EF4-FFF2-40B4-BE49-F238E27FC236}">
                <a16:creationId xmlns:a16="http://schemas.microsoft.com/office/drawing/2014/main" id="{1E16DCAF-9E8E-9F76-3751-7F90F7117CBF}"/>
              </a:ext>
            </a:extLst>
          </p:cNvPr>
          <p:cNvPicPr>
            <a:picLocks noChangeAspect="1"/>
          </p:cNvPicPr>
          <p:nvPr/>
        </p:nvPicPr>
        <p:blipFill>
          <a:blip r:embed="rId3"/>
          <a:stretch>
            <a:fillRect/>
          </a:stretch>
        </p:blipFill>
        <p:spPr>
          <a:xfrm>
            <a:off x="7965615" y="2306875"/>
            <a:ext cx="3846924" cy="2715091"/>
          </a:xfrm>
          <a:prstGeom prst="rect">
            <a:avLst/>
          </a:prstGeom>
        </p:spPr>
      </p:pic>
      <p:pic>
        <p:nvPicPr>
          <p:cNvPr id="2" name="Picture 1" descr="Chart, scatter chart, box and whisker chart&#10;&#10;Description automatically generated">
            <a:extLst>
              <a:ext uri="{FF2B5EF4-FFF2-40B4-BE49-F238E27FC236}">
                <a16:creationId xmlns:a16="http://schemas.microsoft.com/office/drawing/2014/main" id="{ED7429C9-A4CE-9CF5-51B4-96040C7B850D}"/>
              </a:ext>
            </a:extLst>
          </p:cNvPr>
          <p:cNvPicPr>
            <a:picLocks noChangeAspect="1"/>
          </p:cNvPicPr>
          <p:nvPr/>
        </p:nvPicPr>
        <p:blipFill>
          <a:blip r:embed="rId4"/>
          <a:stretch>
            <a:fillRect/>
          </a:stretch>
        </p:blipFill>
        <p:spPr>
          <a:xfrm>
            <a:off x="163217" y="2396529"/>
            <a:ext cx="3824555" cy="2625437"/>
          </a:xfrm>
          <a:prstGeom prst="rect">
            <a:avLst/>
          </a:prstGeom>
        </p:spPr>
      </p:pic>
      <p:pic>
        <p:nvPicPr>
          <p:cNvPr id="3" name="Picture 2" descr="Chart, scatter chart, box and whisker chart&#10;&#10;Description automatically generated">
            <a:extLst>
              <a:ext uri="{FF2B5EF4-FFF2-40B4-BE49-F238E27FC236}">
                <a16:creationId xmlns:a16="http://schemas.microsoft.com/office/drawing/2014/main" id="{432A19F0-F733-5941-3C4C-8321AB34D401}"/>
              </a:ext>
            </a:extLst>
          </p:cNvPr>
          <p:cNvPicPr>
            <a:picLocks noChangeAspect="1"/>
          </p:cNvPicPr>
          <p:nvPr/>
        </p:nvPicPr>
        <p:blipFill>
          <a:blip r:embed="rId5"/>
          <a:stretch>
            <a:fillRect/>
          </a:stretch>
        </p:blipFill>
        <p:spPr>
          <a:xfrm>
            <a:off x="4315605" y="2396528"/>
            <a:ext cx="3560789" cy="2625437"/>
          </a:xfrm>
          <a:prstGeom prst="rect">
            <a:avLst/>
          </a:prstGeom>
        </p:spPr>
      </p:pic>
      <p:pic>
        <p:nvPicPr>
          <p:cNvPr id="10" name="Picture 9" descr="Text&#10;&#10;Description automatically generated with low confidence">
            <a:extLst>
              <a:ext uri="{FF2B5EF4-FFF2-40B4-BE49-F238E27FC236}">
                <a16:creationId xmlns:a16="http://schemas.microsoft.com/office/drawing/2014/main" id="{05FB742C-C5F8-9C2E-F898-60891DAC0F1F}"/>
              </a:ext>
            </a:extLst>
          </p:cNvPr>
          <p:cNvPicPr>
            <a:picLocks noChangeAspect="1"/>
          </p:cNvPicPr>
          <p:nvPr/>
        </p:nvPicPr>
        <p:blipFill>
          <a:blip r:embed="rId6"/>
          <a:stretch>
            <a:fillRect/>
          </a:stretch>
        </p:blipFill>
        <p:spPr>
          <a:xfrm>
            <a:off x="976002" y="3085251"/>
            <a:ext cx="927830" cy="340043"/>
          </a:xfrm>
          <a:prstGeom prst="rect">
            <a:avLst/>
          </a:prstGeom>
        </p:spPr>
      </p:pic>
      <p:sp>
        <p:nvSpPr>
          <p:cNvPr id="5" name="Rectangle 4">
            <a:extLst>
              <a:ext uri="{FF2B5EF4-FFF2-40B4-BE49-F238E27FC236}">
                <a16:creationId xmlns:a16="http://schemas.microsoft.com/office/drawing/2014/main" id="{1FA061E6-E75C-1DD1-635C-C8A21DC51406}"/>
              </a:ext>
            </a:extLst>
          </p:cNvPr>
          <p:cNvSpPr/>
          <p:nvPr/>
        </p:nvSpPr>
        <p:spPr>
          <a:xfrm>
            <a:off x="275303" y="2396529"/>
            <a:ext cx="255639" cy="317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79BEE12-0D78-2375-D38F-042364D1DDBD}"/>
              </a:ext>
            </a:extLst>
          </p:cNvPr>
          <p:cNvSpPr/>
          <p:nvPr/>
        </p:nvSpPr>
        <p:spPr>
          <a:xfrm>
            <a:off x="4315605" y="2396529"/>
            <a:ext cx="255639" cy="317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CB7E9-D312-D7DB-1D1F-8162B0CD4051}"/>
              </a:ext>
            </a:extLst>
          </p:cNvPr>
          <p:cNvSpPr/>
          <p:nvPr/>
        </p:nvSpPr>
        <p:spPr>
          <a:xfrm>
            <a:off x="8076407" y="2237942"/>
            <a:ext cx="255639" cy="317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091E9CF-07EC-0B7E-37F1-DD353BCFB1E9}"/>
              </a:ext>
            </a:extLst>
          </p:cNvPr>
          <p:cNvSpPr txBox="1"/>
          <p:nvPr/>
        </p:nvSpPr>
        <p:spPr>
          <a:xfrm>
            <a:off x="0" y="4471"/>
            <a:ext cx="12192000" cy="1938992"/>
          </a:xfrm>
          <a:prstGeom prst="rect">
            <a:avLst/>
          </a:prstGeom>
          <a:noFill/>
        </p:spPr>
        <p:txBody>
          <a:bodyPr wrap="square" rtlCol="0">
            <a:spAutoFit/>
          </a:bodyPr>
          <a:lstStyle/>
          <a:p>
            <a:pPr algn="ctr"/>
            <a:endParaRPr lang="en-US" sz="2800" b="1" i="0" u="none" strike="noStrike" baseline="0" dirty="0">
              <a:solidFill>
                <a:srgbClr val="002060"/>
              </a:solidFill>
              <a:latin typeface="Times New Roman" panose="02020603050405020304" pitchFamily="18" charset="0"/>
              <a:cs typeface="Times New Roman" panose="02020603050405020304" pitchFamily="18" charset="0"/>
            </a:endParaRPr>
          </a:p>
          <a:p>
            <a:pPr algn="ctr"/>
            <a:r>
              <a:rPr lang="en-US" sz="2800" b="1" i="0" u="none" strike="noStrike" baseline="0" dirty="0">
                <a:solidFill>
                  <a:srgbClr val="002060"/>
                </a:solidFill>
                <a:latin typeface="Times New Roman" panose="02020603050405020304" pitchFamily="18" charset="0"/>
                <a:cs typeface="Times New Roman" panose="02020603050405020304" pitchFamily="18" charset="0"/>
              </a:rPr>
              <a:t>Increased Likelihood of Falling in Older Cannabis Users vs. Non-Users</a:t>
            </a:r>
          </a:p>
          <a:p>
            <a:pPr algn="ctr"/>
            <a:endParaRPr lang="en-US" sz="2000" b="1" dirty="0">
              <a:solidFill>
                <a:srgbClr val="002060"/>
              </a:solidFill>
              <a:effectLst/>
              <a:latin typeface="URWPalladioL-Bold"/>
            </a:endParaRPr>
          </a:p>
          <a:p>
            <a:pPr algn="r"/>
            <a:endParaRPr lang="en-US" sz="4400" b="1" dirty="0">
              <a:latin typeface="Myriad Pro" panose="020B0503030403020204" pitchFamily="34" charset="0"/>
            </a:endParaRPr>
          </a:p>
        </p:txBody>
      </p:sp>
    </p:spTree>
    <p:extLst>
      <p:ext uri="{BB962C8B-B14F-4D97-AF65-F5344CB8AC3E}">
        <p14:creationId xmlns:p14="http://schemas.microsoft.com/office/powerpoint/2010/main" val="655878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FA061E6-E75C-1DD1-635C-C8A21DC51406}"/>
              </a:ext>
            </a:extLst>
          </p:cNvPr>
          <p:cNvSpPr/>
          <p:nvPr/>
        </p:nvSpPr>
        <p:spPr>
          <a:xfrm>
            <a:off x="275303" y="2396529"/>
            <a:ext cx="255639" cy="317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79BEE12-0D78-2375-D38F-042364D1DDBD}"/>
              </a:ext>
            </a:extLst>
          </p:cNvPr>
          <p:cNvSpPr/>
          <p:nvPr/>
        </p:nvSpPr>
        <p:spPr>
          <a:xfrm>
            <a:off x="4315605" y="2396529"/>
            <a:ext cx="255639" cy="317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CB7E9-D312-D7DB-1D1F-8162B0CD4051}"/>
              </a:ext>
            </a:extLst>
          </p:cNvPr>
          <p:cNvSpPr/>
          <p:nvPr/>
        </p:nvSpPr>
        <p:spPr>
          <a:xfrm>
            <a:off x="8076407" y="2237942"/>
            <a:ext cx="255639" cy="317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1930846-9E8B-0095-5E94-508FFD77C209}"/>
              </a:ext>
            </a:extLst>
          </p:cNvPr>
          <p:cNvSpPr txBox="1"/>
          <p:nvPr/>
        </p:nvSpPr>
        <p:spPr>
          <a:xfrm>
            <a:off x="-1" y="1254597"/>
            <a:ext cx="12191999" cy="830997"/>
          </a:xfrm>
          <a:prstGeom prst="rect">
            <a:avLst/>
          </a:prstGeom>
          <a:noFill/>
        </p:spPr>
        <p:txBody>
          <a:bodyPr wrap="square">
            <a:spAutoFit/>
          </a:bodyPr>
          <a:lstStyle/>
          <a:p>
            <a:pPr algn="l"/>
            <a:r>
              <a:rPr lang="en-US" sz="2400" b="0" i="0" u="none" strike="noStrike" baseline="0" dirty="0">
                <a:solidFill>
                  <a:srgbClr val="002060"/>
                </a:solidFill>
                <a:latin typeface="Times New Roman" panose="02020603050405020304" pitchFamily="18" charset="0"/>
                <a:cs typeface="Times New Roman" panose="02020603050405020304" pitchFamily="18" charset="0"/>
              </a:rPr>
              <a:t>Users had a higher fall risk than Non-Users</a:t>
            </a:r>
            <a:r>
              <a:rPr lang="en-US" sz="2400" dirty="0">
                <a:solidFill>
                  <a:srgbClr val="002060"/>
                </a:solidFill>
                <a:latin typeface="Times New Roman" panose="02020603050405020304" pitchFamily="18" charset="0"/>
                <a:cs typeface="Times New Roman" panose="02020603050405020304" pitchFamily="18" charset="0"/>
              </a:rPr>
              <a:t> and </a:t>
            </a:r>
            <a:r>
              <a:rPr lang="en-US" sz="2400" b="0" i="0" u="none" strike="noStrike" baseline="0" dirty="0">
                <a:solidFill>
                  <a:srgbClr val="002060"/>
                </a:solidFill>
                <a:latin typeface="Times New Roman" panose="02020603050405020304" pitchFamily="18" charset="0"/>
                <a:cs typeface="Times New Roman" panose="02020603050405020304" pitchFamily="18" charset="0"/>
              </a:rPr>
              <a:t>exhibited slower gait velocity during the 30-m walk test than Non-Users. </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5B4811C-3F15-23B1-F923-CF9BDFD812A3}"/>
              </a:ext>
            </a:extLst>
          </p:cNvPr>
          <p:cNvSpPr txBox="1"/>
          <p:nvPr/>
        </p:nvSpPr>
        <p:spPr>
          <a:xfrm>
            <a:off x="5197" y="2396529"/>
            <a:ext cx="9132093" cy="461665"/>
          </a:xfrm>
          <a:prstGeom prst="rect">
            <a:avLst/>
          </a:prstGeom>
          <a:noFill/>
        </p:spPr>
        <p:txBody>
          <a:bodyPr wrap="square">
            <a:spAutoFit/>
          </a:bodyPr>
          <a:lstStyle/>
          <a:p>
            <a:r>
              <a:rPr lang="en-US" sz="2400" u="sng" dirty="0">
                <a:solidFill>
                  <a:srgbClr val="002060"/>
                </a:solidFill>
                <a:latin typeface="Times New Roman" panose="02020603050405020304" pitchFamily="18" charset="0"/>
                <a:cs typeface="Times New Roman" panose="02020603050405020304" pitchFamily="18" charset="0"/>
              </a:rPr>
              <a:t>P</a:t>
            </a:r>
            <a:r>
              <a:rPr lang="en-US" sz="2400" b="0" i="0" u="sng" strike="noStrike" baseline="0" dirty="0">
                <a:solidFill>
                  <a:srgbClr val="002060"/>
                </a:solidFill>
                <a:latin typeface="Times New Roman" panose="02020603050405020304" pitchFamily="18" charset="0"/>
                <a:cs typeface="Times New Roman" panose="02020603050405020304" pitchFamily="18" charset="0"/>
              </a:rPr>
              <a:t>hysiological mechanisms:</a:t>
            </a:r>
            <a:endParaRPr lang="en-US" sz="2400" u="sng" dirty="0">
              <a:solidFill>
                <a:srgbClr val="00206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84DE92FD-EC6A-A82E-35C0-603DA4A84DDA}"/>
              </a:ext>
            </a:extLst>
          </p:cNvPr>
          <p:cNvSpPr txBox="1"/>
          <p:nvPr/>
        </p:nvSpPr>
        <p:spPr>
          <a:xfrm>
            <a:off x="5197" y="3316700"/>
            <a:ext cx="12191998" cy="2308324"/>
          </a:xfrm>
          <a:prstGeom prst="rect">
            <a:avLst/>
          </a:prstGeom>
          <a:noFill/>
        </p:spPr>
        <p:txBody>
          <a:bodyPr wrap="square">
            <a:spAutoFit/>
          </a:bodyPr>
          <a:lstStyle/>
          <a:p>
            <a:pPr marL="285750" indent="-285750" algn="l">
              <a:buFont typeface="Arial" panose="020B0604020202020204" pitchFamily="34" charset="0"/>
              <a:buChar char="•"/>
            </a:pPr>
            <a:r>
              <a:rPr lang="en-US" sz="2400" b="0" i="0" u="none" strike="noStrike" baseline="0" dirty="0">
                <a:solidFill>
                  <a:srgbClr val="002060"/>
                </a:solidFill>
                <a:latin typeface="Times New Roman" panose="02020603050405020304" pitchFamily="18" charset="0"/>
                <a:cs typeface="Times New Roman" panose="02020603050405020304" pitchFamily="18" charset="0"/>
              </a:rPr>
              <a:t>CB1 receptor activation might influence descending signals from the motor cortex, via the modulation of neurotransmitter release in basal ganglia and motor cortex neurons. </a:t>
            </a:r>
          </a:p>
          <a:p>
            <a:pPr algn="l"/>
            <a:endParaRPr lang="en-US" sz="2400" dirty="0">
              <a:solidFill>
                <a:srgbClr val="002060"/>
              </a:solidFill>
              <a:latin typeface="Times New Roman" panose="02020603050405020304" pitchFamily="18" charset="0"/>
              <a:cs typeface="Times New Roman" panose="02020603050405020304" pitchFamily="18" charset="0"/>
            </a:endParaRPr>
          </a:p>
          <a:p>
            <a:pPr algn="l"/>
            <a:endParaRPr lang="en-US" sz="2400" dirty="0">
              <a:solidFill>
                <a:srgbClr val="002060"/>
              </a:solidFill>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n-US" sz="2400" b="0" i="0" u="none" strike="noStrike" baseline="0" dirty="0">
                <a:solidFill>
                  <a:srgbClr val="002060"/>
                </a:solidFill>
                <a:latin typeface="Times New Roman" panose="02020603050405020304" pitchFamily="18" charset="0"/>
                <a:cs typeface="Times New Roman" panose="02020603050405020304" pitchFamily="18" charset="0"/>
              </a:rPr>
              <a:t>This might stem from the activation of CB1 receptors in movement related brain regions by this intoxicating cannabis compound.</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18662FF8-60B0-6E3C-F3A9-E92F2529981D}"/>
              </a:ext>
            </a:extLst>
          </p:cNvPr>
          <p:cNvSpPr txBox="1"/>
          <p:nvPr/>
        </p:nvSpPr>
        <p:spPr>
          <a:xfrm>
            <a:off x="0" y="4471"/>
            <a:ext cx="12192000" cy="1938992"/>
          </a:xfrm>
          <a:prstGeom prst="rect">
            <a:avLst/>
          </a:prstGeom>
          <a:noFill/>
        </p:spPr>
        <p:txBody>
          <a:bodyPr wrap="square" rtlCol="0">
            <a:spAutoFit/>
          </a:bodyPr>
          <a:lstStyle/>
          <a:p>
            <a:pPr algn="ctr"/>
            <a:endParaRPr lang="en-US" sz="2800" b="1" i="0" u="none" strike="noStrike" baseline="0" dirty="0">
              <a:solidFill>
                <a:srgbClr val="002060"/>
              </a:solidFill>
              <a:latin typeface="Times New Roman" panose="02020603050405020304" pitchFamily="18" charset="0"/>
              <a:cs typeface="Times New Roman" panose="02020603050405020304" pitchFamily="18" charset="0"/>
            </a:endParaRPr>
          </a:p>
          <a:p>
            <a:pPr algn="ctr"/>
            <a:r>
              <a:rPr lang="en-US" sz="2800" b="1" i="0" u="none" strike="noStrike" baseline="0" dirty="0">
                <a:solidFill>
                  <a:srgbClr val="002060"/>
                </a:solidFill>
                <a:latin typeface="Times New Roman" panose="02020603050405020304" pitchFamily="18" charset="0"/>
                <a:cs typeface="Times New Roman" panose="02020603050405020304" pitchFamily="18" charset="0"/>
              </a:rPr>
              <a:t>Increased Likelihood of Falling in Older Cannabis Users vs. Non-Users</a:t>
            </a:r>
          </a:p>
          <a:p>
            <a:pPr algn="ctr"/>
            <a:endParaRPr lang="en-US" sz="2000" b="1" dirty="0">
              <a:solidFill>
                <a:srgbClr val="002060"/>
              </a:solidFill>
              <a:effectLst/>
              <a:latin typeface="URWPalladioL-Bold"/>
            </a:endParaRPr>
          </a:p>
          <a:p>
            <a:pPr algn="r"/>
            <a:endParaRPr lang="en-US" sz="4400" b="1" dirty="0">
              <a:latin typeface="Myriad Pro" panose="020B0503030403020204" pitchFamily="34" charset="0"/>
            </a:endParaRPr>
          </a:p>
        </p:txBody>
      </p:sp>
    </p:spTree>
    <p:extLst>
      <p:ext uri="{BB962C8B-B14F-4D97-AF65-F5344CB8AC3E}">
        <p14:creationId xmlns:p14="http://schemas.microsoft.com/office/powerpoint/2010/main" val="2765293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9E0B6A1-C51E-C690-A608-D0AC76CCCF6F}"/>
              </a:ext>
            </a:extLst>
          </p:cNvPr>
          <p:cNvSpPr txBox="1"/>
          <p:nvPr/>
        </p:nvSpPr>
        <p:spPr>
          <a:xfrm>
            <a:off x="-1" y="1504285"/>
            <a:ext cx="12191999" cy="461665"/>
          </a:xfrm>
          <a:prstGeom prst="rect">
            <a:avLst/>
          </a:prstGeom>
          <a:noFill/>
        </p:spPr>
        <p:txBody>
          <a:bodyPr wrap="square">
            <a:spAutoFit/>
          </a:bodyPr>
          <a:lstStyle/>
          <a:p>
            <a:r>
              <a:rPr lang="en-US" sz="2400" dirty="0">
                <a:solidFill>
                  <a:srgbClr val="002060"/>
                </a:solidFill>
                <a:latin typeface="Times New Roman" panose="02020603050405020304" pitchFamily="18" charset="0"/>
                <a:cs typeface="Times New Roman" panose="02020603050405020304" pitchFamily="18" charset="0"/>
              </a:rPr>
              <a:t>N</a:t>
            </a:r>
            <a:r>
              <a:rPr lang="en-US" sz="2400" b="0" i="0" u="none" strike="noStrike" baseline="0" dirty="0">
                <a:solidFill>
                  <a:srgbClr val="002060"/>
                </a:solidFill>
                <a:latin typeface="Times New Roman" panose="02020603050405020304" pitchFamily="18" charset="0"/>
                <a:cs typeface="Times New Roman" panose="02020603050405020304" pitchFamily="18" charset="0"/>
              </a:rPr>
              <a:t>o significant differences in cognitive function were found.</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BCB4308-A3D1-279C-C0F8-7A6A40D3F723}"/>
              </a:ext>
            </a:extLst>
          </p:cNvPr>
          <p:cNvSpPr txBox="1"/>
          <p:nvPr/>
        </p:nvSpPr>
        <p:spPr>
          <a:xfrm>
            <a:off x="0" y="2554526"/>
            <a:ext cx="12191998" cy="1200329"/>
          </a:xfrm>
          <a:prstGeom prst="rect">
            <a:avLst/>
          </a:prstGeom>
          <a:noFill/>
        </p:spPr>
        <p:txBody>
          <a:bodyPr wrap="square">
            <a:spAutoFit/>
          </a:bodyPr>
          <a:lstStyle/>
          <a:p>
            <a:pPr algn="l"/>
            <a:r>
              <a:rPr lang="en-US" sz="2400" b="0" i="0" u="none" strike="noStrike" baseline="0" dirty="0">
                <a:solidFill>
                  <a:srgbClr val="002060"/>
                </a:solidFill>
                <a:latin typeface="Times New Roman" panose="02020603050405020304" pitchFamily="18" charset="0"/>
                <a:cs typeface="Times New Roman" panose="02020603050405020304" pitchFamily="18" charset="0"/>
              </a:rPr>
              <a:t>All cannabis products used by the subjects included at least some amount of CBD, which has anti-inflammatory properties and may diminish the negative cognitive influences of low-grade inflammation seen in aging.</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7E8D0C0C-D2D7-7B72-D791-AFCFEE11B230}"/>
              </a:ext>
            </a:extLst>
          </p:cNvPr>
          <p:cNvSpPr txBox="1"/>
          <p:nvPr/>
        </p:nvSpPr>
        <p:spPr>
          <a:xfrm>
            <a:off x="0" y="4471"/>
            <a:ext cx="12192000" cy="1938992"/>
          </a:xfrm>
          <a:prstGeom prst="rect">
            <a:avLst/>
          </a:prstGeom>
          <a:noFill/>
        </p:spPr>
        <p:txBody>
          <a:bodyPr wrap="square" rtlCol="0">
            <a:spAutoFit/>
          </a:bodyPr>
          <a:lstStyle/>
          <a:p>
            <a:pPr algn="ctr"/>
            <a:endParaRPr lang="en-US" sz="2800" b="1" i="0" u="none" strike="noStrike" baseline="0" dirty="0">
              <a:solidFill>
                <a:srgbClr val="002060"/>
              </a:solidFill>
              <a:latin typeface="Times New Roman" panose="02020603050405020304" pitchFamily="18" charset="0"/>
              <a:cs typeface="Times New Roman" panose="02020603050405020304" pitchFamily="18" charset="0"/>
            </a:endParaRPr>
          </a:p>
          <a:p>
            <a:pPr algn="ctr"/>
            <a:r>
              <a:rPr lang="en-US" sz="2800" b="1" i="0" u="none" strike="noStrike" baseline="0" dirty="0">
                <a:solidFill>
                  <a:srgbClr val="002060"/>
                </a:solidFill>
                <a:latin typeface="Times New Roman" panose="02020603050405020304" pitchFamily="18" charset="0"/>
                <a:cs typeface="Times New Roman" panose="02020603050405020304" pitchFamily="18" charset="0"/>
              </a:rPr>
              <a:t>Increased Likelihood of Falling in Older Cannabis Users vs. Non-Users</a:t>
            </a:r>
          </a:p>
          <a:p>
            <a:pPr algn="ctr"/>
            <a:endParaRPr lang="en-US" sz="2000" b="1" dirty="0">
              <a:solidFill>
                <a:srgbClr val="002060"/>
              </a:solidFill>
              <a:effectLst/>
              <a:latin typeface="URWPalladioL-Bold"/>
            </a:endParaRPr>
          </a:p>
          <a:p>
            <a:pPr algn="r"/>
            <a:endParaRPr lang="en-US" sz="4400" b="1" dirty="0">
              <a:latin typeface="Myriad Pro" panose="020B0503030403020204" pitchFamily="34" charset="0"/>
            </a:endParaRPr>
          </a:p>
        </p:txBody>
      </p:sp>
    </p:spTree>
    <p:extLst>
      <p:ext uri="{BB962C8B-B14F-4D97-AF65-F5344CB8AC3E}">
        <p14:creationId xmlns:p14="http://schemas.microsoft.com/office/powerpoint/2010/main" val="137660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D2119B6-500C-5245-985C-9E3EFE8C24E0}"/>
              </a:ext>
            </a:extLst>
          </p:cNvPr>
          <p:cNvSpPr txBox="1"/>
          <p:nvPr/>
        </p:nvSpPr>
        <p:spPr>
          <a:xfrm>
            <a:off x="0" y="33546"/>
            <a:ext cx="12201553" cy="2554545"/>
          </a:xfrm>
          <a:prstGeom prst="rect">
            <a:avLst/>
          </a:prstGeom>
          <a:noFill/>
        </p:spPr>
        <p:txBody>
          <a:bodyPr wrap="square" rtlCol="0">
            <a:spAutoFit/>
          </a:bodyPr>
          <a:lstStyle/>
          <a:p>
            <a:pPr algn="ctr"/>
            <a:endParaRPr lang="en-US" sz="2800" b="1" i="0" u="none" strike="noStrike" baseline="0" dirty="0">
              <a:solidFill>
                <a:srgbClr val="002060"/>
              </a:solidFill>
              <a:latin typeface="Times New Roman" panose="02020603050405020304" pitchFamily="18" charset="0"/>
              <a:cs typeface="Times New Roman" panose="02020603050405020304" pitchFamily="18" charset="0"/>
            </a:endParaRPr>
          </a:p>
          <a:p>
            <a:pPr algn="ctr"/>
            <a:r>
              <a:rPr lang="en-US" sz="2800" b="1" i="0" u="none" strike="noStrike" baseline="0" dirty="0">
                <a:solidFill>
                  <a:srgbClr val="002060"/>
                </a:solidFill>
                <a:latin typeface="Times New Roman" panose="02020603050405020304" pitchFamily="18" charset="0"/>
                <a:cs typeface="Times New Roman" panose="02020603050405020304" pitchFamily="18" charset="0"/>
              </a:rPr>
              <a:t>Disparity between Perceptual Fall Risk and Physiological Fall Risk in Older Cannabis Users</a:t>
            </a:r>
            <a:endParaRPr lang="en-US" sz="2800" dirty="0">
              <a:solidFill>
                <a:srgbClr val="002060"/>
              </a:solidFill>
              <a:latin typeface="Times New Roman" panose="02020603050405020304" pitchFamily="18" charset="0"/>
              <a:cs typeface="Times New Roman" panose="02020603050405020304" pitchFamily="18" charset="0"/>
            </a:endParaRPr>
          </a:p>
          <a:p>
            <a:endParaRPr lang="en-US" sz="3200" b="0" i="0" dirty="0">
              <a:solidFill>
                <a:srgbClr val="002060"/>
              </a:solidFill>
              <a:effectLst/>
            </a:endParaRPr>
          </a:p>
          <a:p>
            <a:pPr algn="r"/>
            <a:endParaRPr lang="en-US" sz="4400" b="1" dirty="0">
              <a:latin typeface="Myriad Pro" panose="020B0503030403020204" pitchFamily="34" charset="0"/>
            </a:endParaRPr>
          </a:p>
        </p:txBody>
      </p:sp>
      <p:sp>
        <p:nvSpPr>
          <p:cNvPr id="7" name="TextBox 6">
            <a:extLst>
              <a:ext uri="{FF2B5EF4-FFF2-40B4-BE49-F238E27FC236}">
                <a16:creationId xmlns:a16="http://schemas.microsoft.com/office/drawing/2014/main" id="{3B903189-C0D0-51FA-4066-4872EAC38EE1}"/>
              </a:ext>
            </a:extLst>
          </p:cNvPr>
          <p:cNvSpPr txBox="1"/>
          <p:nvPr/>
        </p:nvSpPr>
        <p:spPr>
          <a:xfrm>
            <a:off x="21027" y="3115748"/>
            <a:ext cx="12192000" cy="2308324"/>
          </a:xfrm>
          <a:prstGeom prst="rect">
            <a:avLst/>
          </a:prstGeom>
          <a:noFill/>
        </p:spPr>
        <p:txBody>
          <a:bodyPr wrap="square">
            <a:spAutoFit/>
          </a:bodyPr>
          <a:lstStyle/>
          <a:p>
            <a:pPr algn="l"/>
            <a:r>
              <a:rPr lang="en-US" sz="2400" i="1" dirty="0">
                <a:solidFill>
                  <a:srgbClr val="002060"/>
                </a:solidFill>
                <a:latin typeface="Times New Roman" panose="02020603050405020304" pitchFamily="18" charset="0"/>
                <a:cs typeface="Times New Roman" panose="02020603050405020304" pitchFamily="18" charset="0"/>
              </a:rPr>
              <a:t>T</a:t>
            </a:r>
            <a:r>
              <a:rPr lang="en-US" sz="2400" b="0" i="1" u="none" strike="noStrike" baseline="0" dirty="0">
                <a:solidFill>
                  <a:srgbClr val="002060"/>
                </a:solidFill>
                <a:latin typeface="Times New Roman" panose="02020603050405020304" pitchFamily="18" charset="0"/>
                <a:cs typeface="Times New Roman" panose="02020603050405020304" pitchFamily="18" charset="0"/>
              </a:rPr>
              <a:t>o report the findings of a follow-up analysis of this dataset to investigate possible discrepancies between perceptual and physiological fall risk in older cannabis users. </a:t>
            </a:r>
          </a:p>
          <a:p>
            <a:pPr algn="l"/>
            <a:endParaRPr lang="en-US" sz="2400" i="1" dirty="0">
              <a:solidFill>
                <a:srgbClr val="002060"/>
              </a:solidFill>
              <a:latin typeface="Times New Roman" panose="02020603050405020304" pitchFamily="18" charset="0"/>
              <a:cs typeface="Times New Roman" panose="02020603050405020304" pitchFamily="18" charset="0"/>
            </a:endParaRPr>
          </a:p>
          <a:p>
            <a:pPr algn="l"/>
            <a:r>
              <a:rPr lang="en-US" sz="2400" i="1" dirty="0">
                <a:solidFill>
                  <a:srgbClr val="002060"/>
                </a:solidFill>
                <a:latin typeface="Times New Roman" panose="02020603050405020304" pitchFamily="18" charset="0"/>
                <a:cs typeface="Times New Roman" panose="02020603050405020304" pitchFamily="18" charset="0"/>
              </a:rPr>
              <a:t>Hypothesis: O</a:t>
            </a:r>
            <a:r>
              <a:rPr lang="en-US" sz="2400" b="0" i="1" u="none" strike="noStrike" baseline="0" dirty="0">
                <a:solidFill>
                  <a:srgbClr val="002060"/>
                </a:solidFill>
                <a:latin typeface="Times New Roman" panose="02020603050405020304" pitchFamily="18" charset="0"/>
                <a:cs typeface="Times New Roman" panose="02020603050405020304" pitchFamily="18" charset="0"/>
              </a:rPr>
              <a:t>lder cannabis users would exhibit a poor perception of fall risk and have a higher physiological fall risk than non-users, indicating a disparity between the two concepts in the users group.</a:t>
            </a:r>
            <a:endParaRPr lang="en-US" sz="2400" i="1" dirty="0">
              <a:solidFill>
                <a:srgbClr val="00206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385A4B3-3D7C-AC89-51BC-3032DB96A842}"/>
              </a:ext>
            </a:extLst>
          </p:cNvPr>
          <p:cNvSpPr txBox="1"/>
          <p:nvPr/>
        </p:nvSpPr>
        <p:spPr>
          <a:xfrm>
            <a:off x="122880" y="1977527"/>
            <a:ext cx="12192000" cy="646331"/>
          </a:xfrm>
          <a:prstGeom prst="rect">
            <a:avLst/>
          </a:prstGeom>
          <a:noFill/>
        </p:spPr>
        <p:txBody>
          <a:bodyPr wrap="square" rtlCol="0">
            <a:spAutoFit/>
          </a:bodyPr>
          <a:lstStyle/>
          <a:p>
            <a:pPr algn="ctr"/>
            <a:r>
              <a:rPr lang="en-US" sz="3600" u="sng" dirty="0">
                <a:solidFill>
                  <a:srgbClr val="002060"/>
                </a:solidFill>
                <a:latin typeface="Times New Roman" panose="02020603050405020304" pitchFamily="18" charset="0"/>
                <a:cs typeface="Times New Roman" panose="02020603050405020304" pitchFamily="18" charset="0"/>
              </a:rPr>
              <a:t>Purpose</a:t>
            </a:r>
          </a:p>
        </p:txBody>
      </p:sp>
      <p:sp>
        <p:nvSpPr>
          <p:cNvPr id="2" name="TextBox 1">
            <a:extLst>
              <a:ext uri="{FF2B5EF4-FFF2-40B4-BE49-F238E27FC236}">
                <a16:creationId xmlns:a16="http://schemas.microsoft.com/office/drawing/2014/main" id="{B3668195-8CFB-A9ED-019A-F0B73A89DDDD}"/>
              </a:ext>
            </a:extLst>
          </p:cNvPr>
          <p:cNvSpPr txBox="1"/>
          <p:nvPr/>
        </p:nvSpPr>
        <p:spPr>
          <a:xfrm>
            <a:off x="6403848" y="6365712"/>
            <a:ext cx="6150864" cy="400110"/>
          </a:xfrm>
          <a:prstGeom prst="rect">
            <a:avLst/>
          </a:prstGeom>
          <a:noFill/>
        </p:spPr>
        <p:txBody>
          <a:bodyPr wrap="square">
            <a:spAutoFit/>
          </a:bodyPr>
          <a:lstStyle/>
          <a:p>
            <a:pPr algn="ctr"/>
            <a:r>
              <a:rPr lang="en-US" sz="2000" dirty="0">
                <a:solidFill>
                  <a:srgbClr val="002060"/>
                </a:solidFill>
                <a:latin typeface="Times New Roman" panose="02020603050405020304" pitchFamily="18" charset="0"/>
                <a:cs typeface="Times New Roman" panose="02020603050405020304" pitchFamily="18" charset="0"/>
              </a:rPr>
              <a:t>Workman et al. 2022, </a:t>
            </a:r>
            <a:r>
              <a:rPr lang="en-US" sz="1800" i="1" u="none" strike="noStrike" baseline="0" dirty="0">
                <a:solidFill>
                  <a:srgbClr val="002060"/>
                </a:solidFill>
                <a:latin typeface="Times New Roman" panose="02020603050405020304" pitchFamily="18" charset="0"/>
                <a:cs typeface="Times New Roman" panose="02020603050405020304" pitchFamily="18" charset="0"/>
              </a:rPr>
              <a:t>Environ. Res. Public Health</a:t>
            </a:r>
            <a:endParaRPr lang="en-US" sz="2000"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957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F4F49CFD-8CAB-3217-77B4-6C574E20D988}"/>
              </a:ext>
            </a:extLst>
          </p:cNvPr>
          <p:cNvPicPr>
            <a:picLocks noChangeAspect="1"/>
          </p:cNvPicPr>
          <p:nvPr/>
        </p:nvPicPr>
        <p:blipFill>
          <a:blip r:embed="rId3"/>
          <a:stretch>
            <a:fillRect/>
          </a:stretch>
        </p:blipFill>
        <p:spPr>
          <a:xfrm>
            <a:off x="1721919" y="1496351"/>
            <a:ext cx="9164722" cy="4460217"/>
          </a:xfrm>
          <a:prstGeom prst="rect">
            <a:avLst/>
          </a:prstGeom>
        </p:spPr>
      </p:pic>
      <p:sp>
        <p:nvSpPr>
          <p:cNvPr id="2" name="TextBox 1">
            <a:extLst>
              <a:ext uri="{FF2B5EF4-FFF2-40B4-BE49-F238E27FC236}">
                <a16:creationId xmlns:a16="http://schemas.microsoft.com/office/drawing/2014/main" id="{1DB85552-4069-9A0F-61C3-3D2564B4245C}"/>
              </a:ext>
            </a:extLst>
          </p:cNvPr>
          <p:cNvSpPr txBox="1"/>
          <p:nvPr/>
        </p:nvSpPr>
        <p:spPr>
          <a:xfrm>
            <a:off x="0" y="33546"/>
            <a:ext cx="12201553" cy="2554545"/>
          </a:xfrm>
          <a:prstGeom prst="rect">
            <a:avLst/>
          </a:prstGeom>
          <a:noFill/>
        </p:spPr>
        <p:txBody>
          <a:bodyPr wrap="square" rtlCol="0">
            <a:spAutoFit/>
          </a:bodyPr>
          <a:lstStyle/>
          <a:p>
            <a:pPr algn="ctr"/>
            <a:endParaRPr lang="en-US" sz="2800" b="1" i="0" u="none" strike="noStrike" baseline="0" dirty="0">
              <a:solidFill>
                <a:srgbClr val="002060"/>
              </a:solidFill>
              <a:latin typeface="Times New Roman" panose="02020603050405020304" pitchFamily="18" charset="0"/>
              <a:cs typeface="Times New Roman" panose="02020603050405020304" pitchFamily="18" charset="0"/>
            </a:endParaRPr>
          </a:p>
          <a:p>
            <a:pPr algn="ctr"/>
            <a:r>
              <a:rPr lang="en-US" sz="2800" b="1" i="0" u="none" strike="noStrike" baseline="0" dirty="0">
                <a:solidFill>
                  <a:srgbClr val="002060"/>
                </a:solidFill>
                <a:latin typeface="Times New Roman" panose="02020603050405020304" pitchFamily="18" charset="0"/>
                <a:cs typeface="Times New Roman" panose="02020603050405020304" pitchFamily="18" charset="0"/>
              </a:rPr>
              <a:t>Disparity between Perceptual Fall Risk and Physiological Fall Risk in Older Cannabis Users</a:t>
            </a:r>
            <a:endParaRPr lang="en-US" sz="2800" dirty="0">
              <a:solidFill>
                <a:srgbClr val="002060"/>
              </a:solidFill>
              <a:latin typeface="Times New Roman" panose="02020603050405020304" pitchFamily="18" charset="0"/>
              <a:cs typeface="Times New Roman" panose="02020603050405020304" pitchFamily="18" charset="0"/>
            </a:endParaRPr>
          </a:p>
          <a:p>
            <a:endParaRPr lang="en-US" sz="3200" b="0" i="0" dirty="0">
              <a:solidFill>
                <a:srgbClr val="002060"/>
              </a:solidFill>
              <a:effectLst/>
            </a:endParaRPr>
          </a:p>
          <a:p>
            <a:pPr algn="r"/>
            <a:endParaRPr lang="en-US" sz="4400" b="1" dirty="0">
              <a:latin typeface="Myriad Pro" panose="020B0503030403020204" pitchFamily="34" charset="0"/>
            </a:endParaRPr>
          </a:p>
        </p:txBody>
      </p:sp>
      <p:sp>
        <p:nvSpPr>
          <p:cNvPr id="4" name="Rectangle 3">
            <a:extLst>
              <a:ext uri="{FF2B5EF4-FFF2-40B4-BE49-F238E27FC236}">
                <a16:creationId xmlns:a16="http://schemas.microsoft.com/office/drawing/2014/main" id="{C5B5C101-8F14-2ABB-AB0E-598CA3418604}"/>
              </a:ext>
            </a:extLst>
          </p:cNvPr>
          <p:cNvSpPr/>
          <p:nvPr/>
        </p:nvSpPr>
        <p:spPr>
          <a:xfrm>
            <a:off x="1975104" y="1584960"/>
            <a:ext cx="804672" cy="24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1789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CAB4CA-017A-6C27-7FE4-6A2CFE06CF10}"/>
              </a:ext>
            </a:extLst>
          </p:cNvPr>
          <p:cNvSpPr txBox="1"/>
          <p:nvPr/>
        </p:nvSpPr>
        <p:spPr>
          <a:xfrm>
            <a:off x="0" y="4471"/>
            <a:ext cx="12192000" cy="2369880"/>
          </a:xfrm>
          <a:prstGeom prst="rect">
            <a:avLst/>
          </a:prstGeom>
          <a:noFill/>
        </p:spPr>
        <p:txBody>
          <a:bodyPr wrap="square" rtlCol="0">
            <a:spAutoFit/>
          </a:bodyPr>
          <a:lstStyle/>
          <a:p>
            <a:pPr algn="ctr"/>
            <a:endParaRPr lang="en-US" sz="2800" b="1" i="0" u="none" strike="noStrike" baseline="0" dirty="0">
              <a:solidFill>
                <a:srgbClr val="002060"/>
              </a:solidFill>
              <a:latin typeface="Times New Roman" panose="02020603050405020304" pitchFamily="18" charset="0"/>
              <a:cs typeface="Times New Roman" panose="02020603050405020304" pitchFamily="18" charset="0"/>
            </a:endParaRPr>
          </a:p>
          <a:p>
            <a:pPr algn="ctr"/>
            <a:r>
              <a:rPr lang="en-US" sz="2800" b="1" i="0" u="none" strike="noStrike" baseline="0" dirty="0">
                <a:solidFill>
                  <a:srgbClr val="002060"/>
                </a:solidFill>
                <a:latin typeface="Times New Roman" panose="02020603050405020304" pitchFamily="18" charset="0"/>
                <a:cs typeface="Times New Roman" panose="02020603050405020304" pitchFamily="18" charset="0"/>
              </a:rPr>
              <a:t>Disparity between Perceptual Fall Risk and Physiological Fall Risk in Older Cannabis Users</a:t>
            </a:r>
            <a:endParaRPr lang="en-US" sz="2800" dirty="0">
              <a:solidFill>
                <a:srgbClr val="002060"/>
              </a:solidFill>
              <a:latin typeface="Times New Roman" panose="02020603050405020304" pitchFamily="18" charset="0"/>
              <a:cs typeface="Times New Roman" panose="02020603050405020304" pitchFamily="18" charset="0"/>
            </a:endParaRPr>
          </a:p>
          <a:p>
            <a:pPr algn="ctr"/>
            <a:endParaRPr lang="en-US" sz="2000" b="1" dirty="0">
              <a:solidFill>
                <a:srgbClr val="002060"/>
              </a:solidFill>
              <a:effectLst/>
              <a:latin typeface="URWPalladioL-Bold"/>
            </a:endParaRPr>
          </a:p>
          <a:p>
            <a:pPr algn="r"/>
            <a:endParaRPr lang="en-US" sz="4400" b="1" dirty="0">
              <a:latin typeface="Myriad Pro" panose="020B0503030403020204" pitchFamily="34" charset="0"/>
            </a:endParaRPr>
          </a:p>
        </p:txBody>
      </p:sp>
      <p:sp>
        <p:nvSpPr>
          <p:cNvPr id="6" name="TextBox 5">
            <a:extLst>
              <a:ext uri="{FF2B5EF4-FFF2-40B4-BE49-F238E27FC236}">
                <a16:creationId xmlns:a16="http://schemas.microsoft.com/office/drawing/2014/main" id="{3F692804-EDCC-1498-C0FB-03249DF34CEF}"/>
              </a:ext>
            </a:extLst>
          </p:cNvPr>
          <p:cNvSpPr txBox="1"/>
          <p:nvPr/>
        </p:nvSpPr>
        <p:spPr>
          <a:xfrm>
            <a:off x="0" y="2098406"/>
            <a:ext cx="12192000" cy="400110"/>
          </a:xfrm>
          <a:prstGeom prst="rect">
            <a:avLst/>
          </a:prstGeom>
          <a:noFill/>
        </p:spPr>
        <p:txBody>
          <a:bodyPr wrap="square">
            <a:spAutoFit/>
          </a:bodyPr>
          <a:lstStyle/>
          <a:p>
            <a:r>
              <a:rPr lang="en-US" sz="2000" b="0" i="0" u="none" strike="noStrike" baseline="0" dirty="0">
                <a:solidFill>
                  <a:srgbClr val="002060"/>
                </a:solidFill>
                <a:latin typeface="Times New Roman" panose="02020603050405020304" pitchFamily="18" charset="0"/>
                <a:cs typeface="Times New Roman" panose="02020603050405020304" pitchFamily="18" charset="0"/>
              </a:rPr>
              <a:t>Activities Balance Confidence scale (ABC-1; perceived fall risk)</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937FC00-E934-1821-EDF1-C7F20A4C2C71}"/>
              </a:ext>
            </a:extLst>
          </p:cNvPr>
          <p:cNvSpPr txBox="1"/>
          <p:nvPr/>
        </p:nvSpPr>
        <p:spPr>
          <a:xfrm>
            <a:off x="0" y="3075057"/>
            <a:ext cx="12192000" cy="707886"/>
          </a:xfrm>
          <a:prstGeom prst="rect">
            <a:avLst/>
          </a:prstGeom>
          <a:noFill/>
        </p:spPr>
        <p:txBody>
          <a:bodyPr wrap="square">
            <a:spAutoFit/>
          </a:bodyPr>
          <a:lstStyle/>
          <a:p>
            <a:pPr algn="l"/>
            <a:r>
              <a:rPr lang="en-US" sz="2000" b="0" i="0" u="none" strike="noStrike" baseline="0" dirty="0">
                <a:solidFill>
                  <a:srgbClr val="002060"/>
                </a:solidFill>
                <a:latin typeface="Times New Roman" panose="02020603050405020304" pitchFamily="18" charset="0"/>
                <a:cs typeface="Times New Roman" panose="02020603050405020304" pitchFamily="18" charset="0"/>
              </a:rPr>
              <a:t>Item 14 of the Berg Balance Scale (BBS-14; physiological fall risk) as part of the fall risk model developed by Lajoie and Gallagher (2004)</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5E75148-B675-DECE-5DA8-74E581032112}"/>
              </a:ext>
            </a:extLst>
          </p:cNvPr>
          <p:cNvSpPr txBox="1"/>
          <p:nvPr/>
        </p:nvSpPr>
        <p:spPr>
          <a:xfrm>
            <a:off x="0" y="4431383"/>
            <a:ext cx="12192000" cy="400110"/>
          </a:xfrm>
          <a:prstGeom prst="rect">
            <a:avLst/>
          </a:prstGeom>
          <a:noFill/>
        </p:spPr>
        <p:txBody>
          <a:bodyPr wrap="square">
            <a:spAutoFit/>
          </a:bodyPr>
          <a:lstStyle/>
          <a:p>
            <a:pPr algn="l"/>
            <a:r>
              <a:rPr lang="en-US" sz="2000" b="0" i="0" u="none" strike="noStrike" baseline="0" dirty="0">
                <a:solidFill>
                  <a:srgbClr val="002060"/>
                </a:solidFill>
                <a:latin typeface="Times New Roman" panose="02020603050405020304" pitchFamily="18" charset="0"/>
                <a:cs typeface="Times New Roman" panose="02020603050405020304" pitchFamily="18" charset="0"/>
              </a:rPr>
              <a:t>Static posturography (physiological fall risk) was performed on a balance board (Balance Tracking Systems)</a:t>
            </a:r>
            <a:endParaRPr lang="en-US"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1496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399A0084-7374-7562-1051-F455057D5ACE}"/>
              </a:ext>
            </a:extLst>
          </p:cNvPr>
          <p:cNvPicPr>
            <a:picLocks noChangeAspect="1"/>
          </p:cNvPicPr>
          <p:nvPr/>
        </p:nvPicPr>
        <p:blipFill>
          <a:blip r:embed="rId3"/>
          <a:stretch>
            <a:fillRect/>
          </a:stretch>
        </p:blipFill>
        <p:spPr>
          <a:xfrm>
            <a:off x="590550" y="1805749"/>
            <a:ext cx="11010900" cy="4124325"/>
          </a:xfrm>
          <a:prstGeom prst="rect">
            <a:avLst/>
          </a:prstGeom>
        </p:spPr>
      </p:pic>
      <p:sp>
        <p:nvSpPr>
          <p:cNvPr id="2" name="TextBox 1">
            <a:extLst>
              <a:ext uri="{FF2B5EF4-FFF2-40B4-BE49-F238E27FC236}">
                <a16:creationId xmlns:a16="http://schemas.microsoft.com/office/drawing/2014/main" id="{6A4FAA3F-D0AA-CBAB-0BCC-0B75F4D1E99F}"/>
              </a:ext>
            </a:extLst>
          </p:cNvPr>
          <p:cNvSpPr txBox="1"/>
          <p:nvPr/>
        </p:nvSpPr>
        <p:spPr>
          <a:xfrm>
            <a:off x="0" y="33546"/>
            <a:ext cx="12201553" cy="2554545"/>
          </a:xfrm>
          <a:prstGeom prst="rect">
            <a:avLst/>
          </a:prstGeom>
          <a:noFill/>
        </p:spPr>
        <p:txBody>
          <a:bodyPr wrap="square" rtlCol="0">
            <a:spAutoFit/>
          </a:bodyPr>
          <a:lstStyle/>
          <a:p>
            <a:pPr algn="ctr"/>
            <a:endParaRPr lang="en-US" sz="2800" b="1" i="0" u="none" strike="noStrike" baseline="0" dirty="0">
              <a:solidFill>
                <a:srgbClr val="002060"/>
              </a:solidFill>
              <a:latin typeface="Times New Roman" panose="02020603050405020304" pitchFamily="18" charset="0"/>
              <a:cs typeface="Times New Roman" panose="02020603050405020304" pitchFamily="18" charset="0"/>
            </a:endParaRPr>
          </a:p>
          <a:p>
            <a:pPr algn="ctr"/>
            <a:r>
              <a:rPr lang="en-US" sz="2800" b="1" i="0" u="none" strike="noStrike" baseline="0" dirty="0">
                <a:solidFill>
                  <a:srgbClr val="002060"/>
                </a:solidFill>
                <a:latin typeface="Times New Roman" panose="02020603050405020304" pitchFamily="18" charset="0"/>
                <a:cs typeface="Times New Roman" panose="02020603050405020304" pitchFamily="18" charset="0"/>
              </a:rPr>
              <a:t>Disparity between Perceptual Fall Risk and Physiological Fall Risk in Older Cannabis Users</a:t>
            </a:r>
            <a:endParaRPr lang="en-US" sz="2800" dirty="0">
              <a:solidFill>
                <a:srgbClr val="002060"/>
              </a:solidFill>
              <a:latin typeface="Times New Roman" panose="02020603050405020304" pitchFamily="18" charset="0"/>
              <a:cs typeface="Times New Roman" panose="02020603050405020304" pitchFamily="18" charset="0"/>
            </a:endParaRPr>
          </a:p>
          <a:p>
            <a:endParaRPr lang="en-US" sz="3200" b="0" i="0" dirty="0">
              <a:solidFill>
                <a:srgbClr val="002060"/>
              </a:solidFill>
              <a:effectLst/>
            </a:endParaRPr>
          </a:p>
          <a:p>
            <a:pPr algn="r"/>
            <a:endParaRPr lang="en-US" sz="4400" b="1" dirty="0">
              <a:latin typeface="Myriad Pro" panose="020B0503030403020204" pitchFamily="34" charset="0"/>
            </a:endParaRPr>
          </a:p>
        </p:txBody>
      </p:sp>
      <p:sp>
        <p:nvSpPr>
          <p:cNvPr id="4" name="Rectangle 3">
            <a:extLst>
              <a:ext uri="{FF2B5EF4-FFF2-40B4-BE49-F238E27FC236}">
                <a16:creationId xmlns:a16="http://schemas.microsoft.com/office/drawing/2014/main" id="{F23F5B89-EA27-AE0A-00B6-77531FA91E86}"/>
              </a:ext>
            </a:extLst>
          </p:cNvPr>
          <p:cNvSpPr/>
          <p:nvPr/>
        </p:nvSpPr>
        <p:spPr>
          <a:xfrm>
            <a:off x="590550" y="1805749"/>
            <a:ext cx="982218" cy="376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D8723B16-E8EE-0D94-208A-FD07F9D5879E}"/>
              </a:ext>
            </a:extLst>
          </p:cNvPr>
          <p:cNvCxnSpPr/>
          <p:nvPr/>
        </p:nvCxnSpPr>
        <p:spPr>
          <a:xfrm flipH="1">
            <a:off x="9068586" y="3240464"/>
            <a:ext cx="490193" cy="150829"/>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7049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0200C6AA-BF7F-D24C-AF98-1A5DFEC7506B}"/>
              </a:ext>
            </a:extLst>
          </p:cNvPr>
          <p:cNvSpPr txBox="1"/>
          <p:nvPr/>
        </p:nvSpPr>
        <p:spPr>
          <a:xfrm>
            <a:off x="105102" y="2346415"/>
            <a:ext cx="12086897" cy="646331"/>
          </a:xfrm>
          <a:prstGeom prst="rect">
            <a:avLst/>
          </a:prstGeom>
          <a:noFill/>
        </p:spPr>
        <p:txBody>
          <a:bodyPr wrap="square" rtlCol="0">
            <a:spAutoFit/>
          </a:bodyPr>
          <a:lstStyle/>
          <a:p>
            <a:pPr algn="ctr"/>
            <a:r>
              <a:rPr lang="en-US" sz="3600" dirty="0">
                <a:solidFill>
                  <a:srgbClr val="002060"/>
                </a:solidFill>
                <a:latin typeface="Myriad Pro" panose="020B0503030403020204" pitchFamily="34" charset="0"/>
                <a:cs typeface="Calibri" panose="020F0502020204030204" pitchFamily="34" charset="0"/>
              </a:rPr>
              <a:t>I have no commercial relationships to disclose.</a:t>
            </a:r>
          </a:p>
        </p:txBody>
      </p:sp>
      <p:sp>
        <p:nvSpPr>
          <p:cNvPr id="13" name="TextBox 12">
            <a:extLst>
              <a:ext uri="{FF2B5EF4-FFF2-40B4-BE49-F238E27FC236}">
                <a16:creationId xmlns:a16="http://schemas.microsoft.com/office/drawing/2014/main" id="{360BF570-727C-AE4F-A8B4-572EB3508685}"/>
              </a:ext>
            </a:extLst>
          </p:cNvPr>
          <p:cNvSpPr txBox="1"/>
          <p:nvPr/>
        </p:nvSpPr>
        <p:spPr>
          <a:xfrm>
            <a:off x="3485474" y="207727"/>
            <a:ext cx="8150712" cy="779332"/>
          </a:xfrm>
          <a:prstGeom prst="rect">
            <a:avLst/>
          </a:prstGeom>
          <a:noFill/>
        </p:spPr>
        <p:txBody>
          <a:bodyPr wrap="square" rtlCol="0">
            <a:spAutoFit/>
          </a:bodyPr>
          <a:lstStyle/>
          <a:p>
            <a:pPr algn="r"/>
            <a:r>
              <a:rPr lang="en-US" sz="4400" b="1" dirty="0">
                <a:solidFill>
                  <a:srgbClr val="19468D"/>
                </a:solidFill>
                <a:latin typeface="Myriad Pro" panose="020B0503030403020204" pitchFamily="34" charset="0"/>
              </a:rPr>
              <a:t>DISCLOSURE(S)</a:t>
            </a:r>
          </a:p>
        </p:txBody>
      </p:sp>
    </p:spTree>
    <p:extLst>
      <p:ext uri="{BB962C8B-B14F-4D97-AF65-F5344CB8AC3E}">
        <p14:creationId xmlns:p14="http://schemas.microsoft.com/office/powerpoint/2010/main" val="4013254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Chart&#10;&#10;Description automatically generated">
            <a:extLst>
              <a:ext uri="{FF2B5EF4-FFF2-40B4-BE49-F238E27FC236}">
                <a16:creationId xmlns:a16="http://schemas.microsoft.com/office/drawing/2014/main" id="{5C535C4F-AFAB-D0F5-4578-FC8D372788FF}"/>
              </a:ext>
            </a:extLst>
          </p:cNvPr>
          <p:cNvPicPr>
            <a:picLocks noChangeAspect="1"/>
          </p:cNvPicPr>
          <p:nvPr/>
        </p:nvPicPr>
        <p:blipFill>
          <a:blip r:embed="rId3"/>
          <a:stretch>
            <a:fillRect/>
          </a:stretch>
        </p:blipFill>
        <p:spPr>
          <a:xfrm>
            <a:off x="0" y="1683619"/>
            <a:ext cx="12192000" cy="3490762"/>
          </a:xfrm>
          <a:prstGeom prst="rect">
            <a:avLst/>
          </a:prstGeom>
        </p:spPr>
      </p:pic>
      <p:sp>
        <p:nvSpPr>
          <p:cNvPr id="2" name="Rectangle 1">
            <a:extLst>
              <a:ext uri="{FF2B5EF4-FFF2-40B4-BE49-F238E27FC236}">
                <a16:creationId xmlns:a16="http://schemas.microsoft.com/office/drawing/2014/main" id="{9B2F1E85-237C-D66A-0C99-0665569B4A98}"/>
              </a:ext>
            </a:extLst>
          </p:cNvPr>
          <p:cNvSpPr/>
          <p:nvPr/>
        </p:nvSpPr>
        <p:spPr>
          <a:xfrm>
            <a:off x="590550" y="1752600"/>
            <a:ext cx="447675" cy="3430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502AB4E-86FA-41AB-6CDF-DBB2680512A2}"/>
              </a:ext>
            </a:extLst>
          </p:cNvPr>
          <p:cNvSpPr/>
          <p:nvPr/>
        </p:nvSpPr>
        <p:spPr>
          <a:xfrm>
            <a:off x="6724650" y="1800225"/>
            <a:ext cx="447675" cy="3430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E9A2F7F-2DFD-ABDD-2620-DC1819ADCADA}"/>
              </a:ext>
            </a:extLst>
          </p:cNvPr>
          <p:cNvSpPr txBox="1"/>
          <p:nvPr/>
        </p:nvSpPr>
        <p:spPr>
          <a:xfrm>
            <a:off x="0" y="33546"/>
            <a:ext cx="12201553" cy="2554545"/>
          </a:xfrm>
          <a:prstGeom prst="rect">
            <a:avLst/>
          </a:prstGeom>
          <a:noFill/>
        </p:spPr>
        <p:txBody>
          <a:bodyPr wrap="square" rtlCol="0">
            <a:spAutoFit/>
          </a:bodyPr>
          <a:lstStyle/>
          <a:p>
            <a:pPr algn="ctr"/>
            <a:endParaRPr lang="en-US" sz="2800" b="1" i="0" u="none" strike="noStrike" baseline="0" dirty="0">
              <a:solidFill>
                <a:srgbClr val="002060"/>
              </a:solidFill>
              <a:latin typeface="Times New Roman" panose="02020603050405020304" pitchFamily="18" charset="0"/>
              <a:cs typeface="Times New Roman" panose="02020603050405020304" pitchFamily="18" charset="0"/>
            </a:endParaRPr>
          </a:p>
          <a:p>
            <a:pPr algn="ctr"/>
            <a:r>
              <a:rPr lang="en-US" sz="2800" b="1" i="0" u="none" strike="noStrike" baseline="0" dirty="0">
                <a:solidFill>
                  <a:srgbClr val="002060"/>
                </a:solidFill>
                <a:latin typeface="Times New Roman" panose="02020603050405020304" pitchFamily="18" charset="0"/>
                <a:cs typeface="Times New Roman" panose="02020603050405020304" pitchFamily="18" charset="0"/>
              </a:rPr>
              <a:t>Disparity between Perceptual Fall Risk and Physiological Fall Risk in Older Cannabis Users</a:t>
            </a:r>
            <a:endParaRPr lang="en-US" sz="2800" dirty="0">
              <a:solidFill>
                <a:srgbClr val="002060"/>
              </a:solidFill>
              <a:latin typeface="Times New Roman" panose="02020603050405020304" pitchFamily="18" charset="0"/>
              <a:cs typeface="Times New Roman" panose="02020603050405020304" pitchFamily="18" charset="0"/>
            </a:endParaRPr>
          </a:p>
          <a:p>
            <a:endParaRPr lang="en-US" sz="3200" b="0" i="0" dirty="0">
              <a:solidFill>
                <a:srgbClr val="002060"/>
              </a:solidFill>
              <a:effectLst/>
            </a:endParaRPr>
          </a:p>
          <a:p>
            <a:pPr algn="r"/>
            <a:endParaRPr lang="en-US" sz="4400" b="1" dirty="0">
              <a:latin typeface="Myriad Pro" panose="020B0503030403020204" pitchFamily="34" charset="0"/>
            </a:endParaRPr>
          </a:p>
        </p:txBody>
      </p:sp>
      <p:sp>
        <p:nvSpPr>
          <p:cNvPr id="6" name="Rectangle 5">
            <a:extLst>
              <a:ext uri="{FF2B5EF4-FFF2-40B4-BE49-F238E27FC236}">
                <a16:creationId xmlns:a16="http://schemas.microsoft.com/office/drawing/2014/main" id="{EA1698C2-4E26-6E1B-69C8-474BC76F99BC}"/>
              </a:ext>
            </a:extLst>
          </p:cNvPr>
          <p:cNvSpPr/>
          <p:nvPr/>
        </p:nvSpPr>
        <p:spPr>
          <a:xfrm>
            <a:off x="10733314" y="2481943"/>
            <a:ext cx="1458686" cy="620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F1A1C43-1131-06B7-A149-22ACD2CF4427}"/>
              </a:ext>
            </a:extLst>
          </p:cNvPr>
          <p:cNvSpPr txBox="1"/>
          <p:nvPr/>
        </p:nvSpPr>
        <p:spPr>
          <a:xfrm>
            <a:off x="3289765" y="1958608"/>
            <a:ext cx="217758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Perceived Fall Risk</a:t>
            </a:r>
          </a:p>
        </p:txBody>
      </p:sp>
      <p:sp>
        <p:nvSpPr>
          <p:cNvPr id="8" name="TextBox 7">
            <a:extLst>
              <a:ext uri="{FF2B5EF4-FFF2-40B4-BE49-F238E27FC236}">
                <a16:creationId xmlns:a16="http://schemas.microsoft.com/office/drawing/2014/main" id="{4BAB06CD-45AB-970C-F8EF-CFEB24EDD246}"/>
              </a:ext>
            </a:extLst>
          </p:cNvPr>
          <p:cNvSpPr txBox="1"/>
          <p:nvPr/>
        </p:nvSpPr>
        <p:spPr>
          <a:xfrm>
            <a:off x="9565580" y="1884980"/>
            <a:ext cx="244490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Physiological Fall Risk</a:t>
            </a:r>
          </a:p>
        </p:txBody>
      </p:sp>
    </p:spTree>
    <p:extLst>
      <p:ext uri="{BB962C8B-B14F-4D97-AF65-F5344CB8AC3E}">
        <p14:creationId xmlns:p14="http://schemas.microsoft.com/office/powerpoint/2010/main" val="135985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55D0A6-FDBD-ABFE-7F7E-EE569493DF87}"/>
              </a:ext>
            </a:extLst>
          </p:cNvPr>
          <p:cNvSpPr txBox="1"/>
          <p:nvPr/>
        </p:nvSpPr>
        <p:spPr>
          <a:xfrm>
            <a:off x="0" y="33546"/>
            <a:ext cx="12201553" cy="2554545"/>
          </a:xfrm>
          <a:prstGeom prst="rect">
            <a:avLst/>
          </a:prstGeom>
          <a:noFill/>
        </p:spPr>
        <p:txBody>
          <a:bodyPr wrap="square" rtlCol="0">
            <a:spAutoFit/>
          </a:bodyPr>
          <a:lstStyle/>
          <a:p>
            <a:pPr algn="ctr"/>
            <a:endParaRPr lang="en-US" sz="2800" b="1" i="0" u="none" strike="noStrike" baseline="0" dirty="0">
              <a:solidFill>
                <a:srgbClr val="002060"/>
              </a:solidFill>
              <a:latin typeface="Times New Roman" panose="02020603050405020304" pitchFamily="18" charset="0"/>
              <a:cs typeface="Times New Roman" panose="02020603050405020304" pitchFamily="18" charset="0"/>
            </a:endParaRPr>
          </a:p>
          <a:p>
            <a:pPr algn="ctr"/>
            <a:r>
              <a:rPr lang="en-US" sz="2800" b="1" i="0" u="none" strike="noStrike" baseline="0" dirty="0">
                <a:solidFill>
                  <a:srgbClr val="002060"/>
                </a:solidFill>
                <a:latin typeface="Times New Roman" panose="02020603050405020304" pitchFamily="18" charset="0"/>
                <a:cs typeface="Times New Roman" panose="02020603050405020304" pitchFamily="18" charset="0"/>
              </a:rPr>
              <a:t>Disparity between Perceptual Fall Risk and Physiological Fall Risk in Older Cannabis Users</a:t>
            </a:r>
            <a:endParaRPr lang="en-US" sz="2800" dirty="0">
              <a:solidFill>
                <a:srgbClr val="002060"/>
              </a:solidFill>
              <a:latin typeface="Times New Roman" panose="02020603050405020304" pitchFamily="18" charset="0"/>
              <a:cs typeface="Times New Roman" panose="02020603050405020304" pitchFamily="18" charset="0"/>
            </a:endParaRPr>
          </a:p>
          <a:p>
            <a:endParaRPr lang="en-US" sz="3200" b="0" i="0" dirty="0">
              <a:solidFill>
                <a:srgbClr val="002060"/>
              </a:solidFill>
              <a:effectLst/>
            </a:endParaRPr>
          </a:p>
          <a:p>
            <a:pPr algn="r"/>
            <a:endParaRPr lang="en-US" sz="4400" b="1" dirty="0">
              <a:latin typeface="Myriad Pro" panose="020B0503030403020204" pitchFamily="34" charset="0"/>
            </a:endParaRPr>
          </a:p>
        </p:txBody>
      </p:sp>
      <p:pic>
        <p:nvPicPr>
          <p:cNvPr id="10" name="Picture 9" descr="Table&#10;&#10;Description automatically generated">
            <a:extLst>
              <a:ext uri="{FF2B5EF4-FFF2-40B4-BE49-F238E27FC236}">
                <a16:creationId xmlns:a16="http://schemas.microsoft.com/office/drawing/2014/main" id="{7C44030C-513F-0D03-8D9A-39575D67CCDD}"/>
              </a:ext>
            </a:extLst>
          </p:cNvPr>
          <p:cNvPicPr>
            <a:picLocks noChangeAspect="1"/>
          </p:cNvPicPr>
          <p:nvPr/>
        </p:nvPicPr>
        <p:blipFill>
          <a:blip r:embed="rId3"/>
          <a:stretch>
            <a:fillRect/>
          </a:stretch>
        </p:blipFill>
        <p:spPr>
          <a:xfrm>
            <a:off x="1164336" y="2939829"/>
            <a:ext cx="9677400" cy="2562225"/>
          </a:xfrm>
          <a:prstGeom prst="rect">
            <a:avLst/>
          </a:prstGeom>
        </p:spPr>
      </p:pic>
      <p:sp>
        <p:nvSpPr>
          <p:cNvPr id="12" name="TextBox 11">
            <a:extLst>
              <a:ext uri="{FF2B5EF4-FFF2-40B4-BE49-F238E27FC236}">
                <a16:creationId xmlns:a16="http://schemas.microsoft.com/office/drawing/2014/main" id="{8C38D5C8-30C6-BC29-FD91-DB02470E38E5}"/>
              </a:ext>
            </a:extLst>
          </p:cNvPr>
          <p:cNvSpPr txBox="1"/>
          <p:nvPr/>
        </p:nvSpPr>
        <p:spPr>
          <a:xfrm>
            <a:off x="0" y="2110685"/>
            <a:ext cx="12192000" cy="646331"/>
          </a:xfrm>
          <a:prstGeom prst="rect">
            <a:avLst/>
          </a:prstGeom>
          <a:noFill/>
        </p:spPr>
        <p:txBody>
          <a:bodyPr wrap="square">
            <a:spAutoFit/>
          </a:bodyPr>
          <a:lstStyle/>
          <a:p>
            <a:pPr algn="ctr"/>
            <a:r>
              <a:rPr lang="en-US" sz="1800" b="0" i="1" u="none" strike="noStrike" baseline="0" dirty="0">
                <a:latin typeface="Times New Roman" panose="02020603050405020304" pitchFamily="18" charset="0"/>
                <a:cs typeface="Times New Roman" panose="02020603050405020304" pitchFamily="18" charset="0"/>
              </a:rPr>
              <a:t>No significant correlations </a:t>
            </a:r>
            <a:r>
              <a:rPr lang="en-US" sz="1800" b="0" i="0" u="none" strike="noStrike" baseline="0" dirty="0">
                <a:latin typeface="Times New Roman" panose="02020603050405020304" pitchFamily="18" charset="0"/>
                <a:cs typeface="Times New Roman" panose="02020603050405020304" pitchFamily="18" charset="0"/>
              </a:rPr>
              <a:t>(Spearman’s rho; more conservative statistic, considering the small sample size) between ABC-1 and the physiological fall risk outcomes (BBS-14, AP-Pathlength, ML-Pathlength, and COParea).</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0624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34F72AD-4B30-8B05-6885-6D40DB8D267D}"/>
              </a:ext>
            </a:extLst>
          </p:cNvPr>
          <p:cNvSpPr txBox="1"/>
          <p:nvPr/>
        </p:nvSpPr>
        <p:spPr>
          <a:xfrm>
            <a:off x="-9557" y="1962010"/>
            <a:ext cx="12192000" cy="830997"/>
          </a:xfrm>
          <a:prstGeom prst="rect">
            <a:avLst/>
          </a:prstGeom>
          <a:noFill/>
        </p:spPr>
        <p:txBody>
          <a:bodyPr wrap="square">
            <a:spAutoFit/>
          </a:bodyPr>
          <a:lstStyle/>
          <a:p>
            <a:pPr algn="l"/>
            <a:r>
              <a:rPr lang="en-US" sz="2400" b="0" i="0" u="none" strike="noStrike" baseline="0" dirty="0">
                <a:solidFill>
                  <a:srgbClr val="002060"/>
                </a:solidFill>
                <a:latin typeface="Times New Roman" panose="02020603050405020304" pitchFamily="18" charset="0"/>
                <a:cs typeface="Times New Roman" panose="02020603050405020304" pitchFamily="18" charset="0"/>
              </a:rPr>
              <a:t>Perceived fall risk and objective/physiological fall risk (e.g., performance on a balance task) are incongruent in some older adults.</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CD43F1C-CAE0-0988-F71D-06DD64BFA49F}"/>
              </a:ext>
            </a:extLst>
          </p:cNvPr>
          <p:cNvSpPr txBox="1"/>
          <p:nvPr/>
        </p:nvSpPr>
        <p:spPr>
          <a:xfrm>
            <a:off x="0" y="3326192"/>
            <a:ext cx="12201553" cy="830997"/>
          </a:xfrm>
          <a:prstGeom prst="rect">
            <a:avLst/>
          </a:prstGeom>
          <a:noFill/>
        </p:spPr>
        <p:txBody>
          <a:bodyPr wrap="square">
            <a:spAutoFit/>
          </a:bodyPr>
          <a:lstStyle/>
          <a:p>
            <a:pPr algn="l"/>
            <a:r>
              <a:rPr lang="en-US" sz="2400" b="0" i="0" u="none" strike="noStrike" baseline="0" dirty="0">
                <a:solidFill>
                  <a:srgbClr val="002060"/>
                </a:solidFill>
                <a:latin typeface="Times New Roman" panose="02020603050405020304" pitchFamily="18" charset="0"/>
                <a:cs typeface="Times New Roman" panose="02020603050405020304" pitchFamily="18" charset="0"/>
              </a:rPr>
              <a:t>Aligning fall risk perception with physiological fall risk is important for fall prevention and rehabilitation.</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56898AB0-FA2E-D584-2C57-F799F7A0E97F}"/>
              </a:ext>
            </a:extLst>
          </p:cNvPr>
          <p:cNvSpPr txBox="1"/>
          <p:nvPr/>
        </p:nvSpPr>
        <p:spPr>
          <a:xfrm>
            <a:off x="0" y="33546"/>
            <a:ext cx="12201553" cy="2554545"/>
          </a:xfrm>
          <a:prstGeom prst="rect">
            <a:avLst/>
          </a:prstGeom>
          <a:noFill/>
        </p:spPr>
        <p:txBody>
          <a:bodyPr wrap="square" rtlCol="0">
            <a:spAutoFit/>
          </a:bodyPr>
          <a:lstStyle/>
          <a:p>
            <a:pPr algn="ctr"/>
            <a:endParaRPr lang="en-US" sz="2800" b="1" i="0" u="none" strike="noStrike" baseline="0" dirty="0">
              <a:solidFill>
                <a:srgbClr val="002060"/>
              </a:solidFill>
              <a:latin typeface="Times New Roman" panose="02020603050405020304" pitchFamily="18" charset="0"/>
              <a:cs typeface="Times New Roman" panose="02020603050405020304" pitchFamily="18" charset="0"/>
            </a:endParaRPr>
          </a:p>
          <a:p>
            <a:pPr algn="ctr"/>
            <a:r>
              <a:rPr lang="en-US" sz="2800" b="1" i="0" u="none" strike="noStrike" baseline="0" dirty="0">
                <a:solidFill>
                  <a:srgbClr val="002060"/>
                </a:solidFill>
                <a:latin typeface="Times New Roman" panose="02020603050405020304" pitchFamily="18" charset="0"/>
                <a:cs typeface="Times New Roman" panose="02020603050405020304" pitchFamily="18" charset="0"/>
              </a:rPr>
              <a:t>Disparity between Perceptual Fall Risk and Physiological Fall Risk in Older Cannabis Users</a:t>
            </a:r>
            <a:endParaRPr lang="en-US" sz="2800" dirty="0">
              <a:solidFill>
                <a:srgbClr val="002060"/>
              </a:solidFill>
              <a:latin typeface="Times New Roman" panose="02020603050405020304" pitchFamily="18" charset="0"/>
              <a:cs typeface="Times New Roman" panose="02020603050405020304" pitchFamily="18" charset="0"/>
            </a:endParaRPr>
          </a:p>
          <a:p>
            <a:endParaRPr lang="en-US" sz="3200" b="0" i="0" dirty="0">
              <a:solidFill>
                <a:srgbClr val="002060"/>
              </a:solidFill>
              <a:effectLst/>
            </a:endParaRPr>
          </a:p>
          <a:p>
            <a:pPr algn="r"/>
            <a:endParaRPr lang="en-US" sz="4400" b="1" dirty="0">
              <a:latin typeface="Myriad Pro" panose="020B0503030403020204" pitchFamily="34" charset="0"/>
            </a:endParaRPr>
          </a:p>
        </p:txBody>
      </p:sp>
      <p:sp>
        <p:nvSpPr>
          <p:cNvPr id="3" name="TextBox 2">
            <a:extLst>
              <a:ext uri="{FF2B5EF4-FFF2-40B4-BE49-F238E27FC236}">
                <a16:creationId xmlns:a16="http://schemas.microsoft.com/office/drawing/2014/main" id="{3881602C-BF3F-3317-1D80-555C12653A26}"/>
              </a:ext>
            </a:extLst>
          </p:cNvPr>
          <p:cNvSpPr txBox="1"/>
          <p:nvPr/>
        </p:nvSpPr>
        <p:spPr>
          <a:xfrm>
            <a:off x="0" y="4721471"/>
            <a:ext cx="12182443" cy="1200329"/>
          </a:xfrm>
          <a:prstGeom prst="rect">
            <a:avLst/>
          </a:prstGeom>
          <a:noFill/>
        </p:spPr>
        <p:txBody>
          <a:bodyPr wrap="square">
            <a:spAutoFit/>
          </a:bodyPr>
          <a:lstStyle/>
          <a:p>
            <a:pPr algn="l"/>
            <a:r>
              <a:rPr lang="en-US" sz="2400" b="0" i="0" u="none" strike="noStrike" baseline="0" dirty="0">
                <a:solidFill>
                  <a:srgbClr val="002060"/>
                </a:solidFill>
                <a:latin typeface="Times New Roman" panose="02020603050405020304" pitchFamily="18" charset="0"/>
                <a:cs typeface="Times New Roman" panose="02020603050405020304" pitchFamily="18" charset="0"/>
              </a:rPr>
              <a:t>Additional measures of perceptual (e.g., cognition, fear of falling, depression, anxiety)</a:t>
            </a:r>
            <a:r>
              <a:rPr lang="en-US" sz="2400" b="0" i="0" u="none" strike="noStrike" dirty="0">
                <a:solidFill>
                  <a:srgbClr val="002060"/>
                </a:solidFill>
                <a:latin typeface="Times New Roman" panose="02020603050405020304" pitchFamily="18" charset="0"/>
                <a:cs typeface="Times New Roman" panose="02020603050405020304" pitchFamily="18" charset="0"/>
              </a:rPr>
              <a:t> and </a:t>
            </a:r>
            <a:r>
              <a:rPr lang="en-US" sz="2400" b="0" i="0" u="none" strike="noStrike" baseline="0" dirty="0">
                <a:solidFill>
                  <a:srgbClr val="002060"/>
                </a:solidFill>
                <a:latin typeface="Times New Roman" panose="02020603050405020304" pitchFamily="18" charset="0"/>
                <a:cs typeface="Times New Roman" panose="02020603050405020304" pitchFamily="18" charset="0"/>
              </a:rPr>
              <a:t>physiological (e.g., more challenging static and dynamic balance conditions) fall risks would</a:t>
            </a:r>
            <a:r>
              <a:rPr lang="en-US" sz="2400" b="0" i="0" u="none" strike="noStrike" dirty="0">
                <a:solidFill>
                  <a:srgbClr val="002060"/>
                </a:solidFill>
                <a:latin typeface="Times New Roman" panose="02020603050405020304" pitchFamily="18" charset="0"/>
                <a:cs typeface="Times New Roman" panose="02020603050405020304" pitchFamily="18" charset="0"/>
              </a:rPr>
              <a:t> be beneficial for future studies. </a:t>
            </a:r>
            <a:r>
              <a:rPr lang="en-US" sz="2400" b="0" i="0" u="none" strike="noStrike" baseline="0" dirty="0">
                <a:solidFill>
                  <a:srgbClr val="002060"/>
                </a:solidFill>
                <a:latin typeface="Times New Roman" panose="02020603050405020304" pitchFamily="18" charset="0"/>
                <a:cs typeface="Times New Roman" panose="02020603050405020304" pitchFamily="18" charset="0"/>
              </a:rPr>
              <a:t> </a:t>
            </a:r>
            <a:endParaRPr lang="en-US"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22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picture containing text, screenshot, receipt&#10;&#10;Description automatically generated">
            <a:extLst>
              <a:ext uri="{FF2B5EF4-FFF2-40B4-BE49-F238E27FC236}">
                <a16:creationId xmlns:a16="http://schemas.microsoft.com/office/drawing/2014/main" id="{45FF6965-CF4E-FE7B-DDC2-DB8BFECD3AC8}"/>
              </a:ext>
            </a:extLst>
          </p:cNvPr>
          <p:cNvPicPr>
            <a:picLocks noChangeAspect="1"/>
          </p:cNvPicPr>
          <p:nvPr/>
        </p:nvPicPr>
        <p:blipFill>
          <a:blip r:embed="rId3"/>
          <a:stretch>
            <a:fillRect/>
          </a:stretch>
        </p:blipFill>
        <p:spPr>
          <a:xfrm>
            <a:off x="642937" y="1773364"/>
            <a:ext cx="10906125" cy="4067175"/>
          </a:xfrm>
          <a:prstGeom prst="rect">
            <a:avLst/>
          </a:prstGeom>
        </p:spPr>
      </p:pic>
      <p:sp>
        <p:nvSpPr>
          <p:cNvPr id="3" name="TextBox 2">
            <a:extLst>
              <a:ext uri="{FF2B5EF4-FFF2-40B4-BE49-F238E27FC236}">
                <a16:creationId xmlns:a16="http://schemas.microsoft.com/office/drawing/2014/main" id="{B5A1B553-79E4-C48D-8D61-803425A828B2}"/>
              </a:ext>
            </a:extLst>
          </p:cNvPr>
          <p:cNvSpPr txBox="1"/>
          <p:nvPr/>
        </p:nvSpPr>
        <p:spPr>
          <a:xfrm>
            <a:off x="7144512" y="6455121"/>
            <a:ext cx="6096000" cy="369332"/>
          </a:xfrm>
          <a:prstGeom prst="rect">
            <a:avLst/>
          </a:prstGeom>
          <a:noFill/>
        </p:spPr>
        <p:txBody>
          <a:bodyPr wrap="square">
            <a:spAutoFit/>
          </a:bodyPr>
          <a:lstStyle/>
          <a:p>
            <a:pPr algn="ctr"/>
            <a:r>
              <a:rPr lang="en-US" sz="1800" dirty="0">
                <a:solidFill>
                  <a:srgbClr val="002060"/>
                </a:solidFill>
                <a:latin typeface="Times New Roman" panose="02020603050405020304" pitchFamily="18" charset="0"/>
                <a:cs typeface="Times New Roman" panose="02020603050405020304" pitchFamily="18" charset="0"/>
              </a:rPr>
              <a:t>Rudroff et al. 2022, </a:t>
            </a:r>
            <a:r>
              <a:rPr lang="en-US" sz="1800" i="1" dirty="0">
                <a:solidFill>
                  <a:srgbClr val="002060"/>
                </a:solidFill>
                <a:latin typeface="Times New Roman" panose="02020603050405020304" pitchFamily="18" charset="0"/>
                <a:cs typeface="Times New Roman" panose="02020603050405020304" pitchFamily="18" charset="0"/>
              </a:rPr>
              <a:t>Brain Sciences</a:t>
            </a:r>
            <a:endParaRPr lang="en-US" sz="1800" i="1" u="none" strike="noStrike" baseline="0" dirty="0">
              <a:solidFill>
                <a:srgbClr val="00206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8707403-78C9-D8AC-62E9-0C39B15C4A73}"/>
              </a:ext>
            </a:extLst>
          </p:cNvPr>
          <p:cNvSpPr txBox="1"/>
          <p:nvPr/>
        </p:nvSpPr>
        <p:spPr>
          <a:xfrm>
            <a:off x="0" y="33546"/>
            <a:ext cx="12201553" cy="2554545"/>
          </a:xfrm>
          <a:prstGeom prst="rect">
            <a:avLst/>
          </a:prstGeom>
          <a:noFill/>
        </p:spPr>
        <p:txBody>
          <a:bodyPr wrap="square" rtlCol="0">
            <a:spAutoFit/>
          </a:bodyPr>
          <a:lstStyle/>
          <a:p>
            <a:pPr algn="ctr"/>
            <a:endParaRPr lang="en-US" sz="2800" b="1" i="0" u="none" strike="noStrike" baseline="0" dirty="0">
              <a:solidFill>
                <a:srgbClr val="002060"/>
              </a:solidFill>
              <a:latin typeface="Times New Roman" panose="02020603050405020304" pitchFamily="18" charset="0"/>
              <a:cs typeface="Times New Roman" panose="02020603050405020304" pitchFamily="18" charset="0"/>
            </a:endParaRPr>
          </a:p>
          <a:p>
            <a:pPr algn="ctr"/>
            <a:r>
              <a:rPr lang="en-US" sz="2800" b="1" dirty="0">
                <a:solidFill>
                  <a:srgbClr val="002060"/>
                </a:solidFill>
                <a:latin typeface="Times New Roman" panose="02020603050405020304" pitchFamily="18" charset="0"/>
                <a:cs typeface="Times New Roman" panose="02020603050405020304" pitchFamily="18" charset="0"/>
              </a:rPr>
              <a:t>Differences in Inhibitory Control and Resting Brain Metabolism between Older Chronic Users of THC or CBD</a:t>
            </a:r>
          </a:p>
          <a:p>
            <a:endParaRPr lang="en-US" sz="3200" b="0" i="0" dirty="0">
              <a:solidFill>
                <a:srgbClr val="002060"/>
              </a:solidFill>
              <a:effectLst/>
            </a:endParaRPr>
          </a:p>
          <a:p>
            <a:pPr algn="r"/>
            <a:endParaRPr lang="en-US" sz="4400" b="1" dirty="0">
              <a:latin typeface="Myriad Pro" panose="020B0503030403020204" pitchFamily="34" charset="0"/>
            </a:endParaRPr>
          </a:p>
        </p:txBody>
      </p:sp>
      <p:sp>
        <p:nvSpPr>
          <p:cNvPr id="6" name="Rectangle 5">
            <a:extLst>
              <a:ext uri="{FF2B5EF4-FFF2-40B4-BE49-F238E27FC236}">
                <a16:creationId xmlns:a16="http://schemas.microsoft.com/office/drawing/2014/main" id="{B26109E2-812B-E3F2-8F26-F6D3F0563B87}"/>
              </a:ext>
            </a:extLst>
          </p:cNvPr>
          <p:cNvSpPr/>
          <p:nvPr/>
        </p:nvSpPr>
        <p:spPr>
          <a:xfrm>
            <a:off x="780288" y="1773364"/>
            <a:ext cx="841248" cy="384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8542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screenshot of a computer&#10;&#10;Description automatically generated with low confidence">
            <a:extLst>
              <a:ext uri="{FF2B5EF4-FFF2-40B4-BE49-F238E27FC236}">
                <a16:creationId xmlns:a16="http://schemas.microsoft.com/office/drawing/2014/main" id="{7A9DB3E6-58DE-A7F0-35AB-54FC5C4C06D9}"/>
              </a:ext>
            </a:extLst>
          </p:cNvPr>
          <p:cNvPicPr>
            <a:picLocks noChangeAspect="1"/>
          </p:cNvPicPr>
          <p:nvPr/>
        </p:nvPicPr>
        <p:blipFill>
          <a:blip r:embed="rId3"/>
          <a:stretch>
            <a:fillRect/>
          </a:stretch>
        </p:blipFill>
        <p:spPr>
          <a:xfrm>
            <a:off x="1020301" y="1341551"/>
            <a:ext cx="9208787" cy="5456505"/>
          </a:xfrm>
          <a:prstGeom prst="rect">
            <a:avLst/>
          </a:prstGeom>
        </p:spPr>
      </p:pic>
      <p:sp>
        <p:nvSpPr>
          <p:cNvPr id="2" name="TextBox 1">
            <a:extLst>
              <a:ext uri="{FF2B5EF4-FFF2-40B4-BE49-F238E27FC236}">
                <a16:creationId xmlns:a16="http://schemas.microsoft.com/office/drawing/2014/main" id="{656F4CCB-B950-DE19-3535-DF7CDDCB9AD9}"/>
              </a:ext>
            </a:extLst>
          </p:cNvPr>
          <p:cNvSpPr txBox="1"/>
          <p:nvPr/>
        </p:nvSpPr>
        <p:spPr>
          <a:xfrm>
            <a:off x="0" y="33546"/>
            <a:ext cx="12201553" cy="2554545"/>
          </a:xfrm>
          <a:prstGeom prst="rect">
            <a:avLst/>
          </a:prstGeom>
          <a:noFill/>
        </p:spPr>
        <p:txBody>
          <a:bodyPr wrap="square" rtlCol="0">
            <a:spAutoFit/>
          </a:bodyPr>
          <a:lstStyle/>
          <a:p>
            <a:pPr algn="ctr"/>
            <a:endParaRPr lang="en-US" sz="2800" b="1" i="0" u="none" strike="noStrike" baseline="0" dirty="0">
              <a:solidFill>
                <a:srgbClr val="002060"/>
              </a:solidFill>
              <a:latin typeface="Times New Roman" panose="02020603050405020304" pitchFamily="18" charset="0"/>
              <a:cs typeface="Times New Roman" panose="02020603050405020304" pitchFamily="18" charset="0"/>
            </a:endParaRPr>
          </a:p>
          <a:p>
            <a:pPr algn="ctr"/>
            <a:r>
              <a:rPr lang="en-US" sz="2800" b="1" dirty="0">
                <a:solidFill>
                  <a:srgbClr val="002060"/>
                </a:solidFill>
                <a:latin typeface="Times New Roman" panose="02020603050405020304" pitchFamily="18" charset="0"/>
                <a:cs typeface="Times New Roman" panose="02020603050405020304" pitchFamily="18" charset="0"/>
              </a:rPr>
              <a:t>Differences in Inhibitory Control and Resting Brain Metabolism between Older Chronic Users of THC or CBD</a:t>
            </a:r>
          </a:p>
          <a:p>
            <a:endParaRPr lang="en-US" sz="3200" b="0" i="0" dirty="0">
              <a:solidFill>
                <a:srgbClr val="002060"/>
              </a:solidFill>
              <a:effectLst/>
            </a:endParaRPr>
          </a:p>
          <a:p>
            <a:pPr algn="r"/>
            <a:endParaRPr lang="en-US" sz="4400" b="1" dirty="0">
              <a:latin typeface="Myriad Pro" panose="020B0503030403020204" pitchFamily="34" charset="0"/>
            </a:endParaRPr>
          </a:p>
        </p:txBody>
      </p:sp>
      <p:sp>
        <p:nvSpPr>
          <p:cNvPr id="4" name="Rectangle 3">
            <a:extLst>
              <a:ext uri="{FF2B5EF4-FFF2-40B4-BE49-F238E27FC236}">
                <a16:creationId xmlns:a16="http://schemas.microsoft.com/office/drawing/2014/main" id="{05D715EF-4990-0D38-C5AD-A735E1137C67}"/>
              </a:ext>
            </a:extLst>
          </p:cNvPr>
          <p:cNvSpPr/>
          <p:nvPr/>
        </p:nvSpPr>
        <p:spPr>
          <a:xfrm>
            <a:off x="3340608" y="1475232"/>
            <a:ext cx="621792" cy="231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DFEFADCC-184B-688D-97F7-0E3FC78EC966}"/>
              </a:ext>
            </a:extLst>
          </p:cNvPr>
          <p:cNvCxnSpPr/>
          <p:nvPr/>
        </p:nvCxnSpPr>
        <p:spPr>
          <a:xfrm flipH="1">
            <a:off x="8964891" y="3429000"/>
            <a:ext cx="490193" cy="150829"/>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6" name="Straight Arrow Connector 5">
            <a:extLst>
              <a:ext uri="{FF2B5EF4-FFF2-40B4-BE49-F238E27FC236}">
                <a16:creationId xmlns:a16="http://schemas.microsoft.com/office/drawing/2014/main" id="{10189006-8CD1-78B6-330B-960225BF93D7}"/>
              </a:ext>
            </a:extLst>
          </p:cNvPr>
          <p:cNvCxnSpPr/>
          <p:nvPr/>
        </p:nvCxnSpPr>
        <p:spPr>
          <a:xfrm flipH="1">
            <a:off x="8964891" y="3745267"/>
            <a:ext cx="490193" cy="150829"/>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5662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Chart, scatter chart&#10;&#10;Description automatically generated">
            <a:extLst>
              <a:ext uri="{FF2B5EF4-FFF2-40B4-BE49-F238E27FC236}">
                <a16:creationId xmlns:a16="http://schemas.microsoft.com/office/drawing/2014/main" id="{E802D909-C90F-CF60-D183-7FA4D7B42750}"/>
              </a:ext>
            </a:extLst>
          </p:cNvPr>
          <p:cNvPicPr>
            <a:picLocks noChangeAspect="1"/>
          </p:cNvPicPr>
          <p:nvPr/>
        </p:nvPicPr>
        <p:blipFill>
          <a:blip r:embed="rId3"/>
          <a:stretch>
            <a:fillRect/>
          </a:stretch>
        </p:blipFill>
        <p:spPr>
          <a:xfrm>
            <a:off x="3389210" y="1741374"/>
            <a:ext cx="4773791" cy="5057071"/>
          </a:xfrm>
          <a:prstGeom prst="rect">
            <a:avLst/>
          </a:prstGeom>
        </p:spPr>
      </p:pic>
      <p:sp>
        <p:nvSpPr>
          <p:cNvPr id="2" name="TextBox 1">
            <a:extLst>
              <a:ext uri="{FF2B5EF4-FFF2-40B4-BE49-F238E27FC236}">
                <a16:creationId xmlns:a16="http://schemas.microsoft.com/office/drawing/2014/main" id="{104FC068-EBF7-9E4C-D55C-CC5C38ECE36D}"/>
              </a:ext>
            </a:extLst>
          </p:cNvPr>
          <p:cNvSpPr txBox="1"/>
          <p:nvPr/>
        </p:nvSpPr>
        <p:spPr>
          <a:xfrm>
            <a:off x="0" y="33546"/>
            <a:ext cx="12201553" cy="2554545"/>
          </a:xfrm>
          <a:prstGeom prst="rect">
            <a:avLst/>
          </a:prstGeom>
          <a:noFill/>
        </p:spPr>
        <p:txBody>
          <a:bodyPr wrap="square" rtlCol="0">
            <a:spAutoFit/>
          </a:bodyPr>
          <a:lstStyle/>
          <a:p>
            <a:pPr algn="ctr"/>
            <a:endParaRPr lang="en-US" sz="2800" b="1" i="0" u="none" strike="noStrike" baseline="0" dirty="0">
              <a:solidFill>
                <a:srgbClr val="002060"/>
              </a:solidFill>
              <a:latin typeface="Times New Roman" panose="02020603050405020304" pitchFamily="18" charset="0"/>
              <a:cs typeface="Times New Roman" panose="02020603050405020304" pitchFamily="18" charset="0"/>
            </a:endParaRPr>
          </a:p>
          <a:p>
            <a:pPr algn="ctr"/>
            <a:r>
              <a:rPr lang="en-US" sz="2800" b="1" dirty="0">
                <a:solidFill>
                  <a:srgbClr val="002060"/>
                </a:solidFill>
                <a:latin typeface="Times New Roman" panose="02020603050405020304" pitchFamily="18" charset="0"/>
                <a:cs typeface="Times New Roman" panose="02020603050405020304" pitchFamily="18" charset="0"/>
              </a:rPr>
              <a:t>Differences in Inhibitory Control and Resting Brain Metabolism between Older Chronic Users of THC or CBD</a:t>
            </a:r>
          </a:p>
          <a:p>
            <a:endParaRPr lang="en-US" sz="3200" b="0" i="0" dirty="0">
              <a:solidFill>
                <a:srgbClr val="002060"/>
              </a:solidFill>
              <a:effectLst/>
            </a:endParaRPr>
          </a:p>
          <a:p>
            <a:pPr algn="r"/>
            <a:endParaRPr lang="en-US" sz="4400" b="1" dirty="0">
              <a:latin typeface="Myriad Pro" panose="020B0503030403020204" pitchFamily="34" charset="0"/>
            </a:endParaRPr>
          </a:p>
        </p:txBody>
      </p:sp>
    </p:spTree>
    <p:extLst>
      <p:ext uri="{BB962C8B-B14F-4D97-AF65-F5344CB8AC3E}">
        <p14:creationId xmlns:p14="http://schemas.microsoft.com/office/powerpoint/2010/main" val="3511804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bject 3">
            <a:hlinkClick r:id="" action="ppaction://ole?verb=0"/>
            <a:extLst>
              <a:ext uri="{FF2B5EF4-FFF2-40B4-BE49-F238E27FC236}">
                <a16:creationId xmlns:a16="http://schemas.microsoft.com/office/drawing/2014/main" id="{122CAFAA-1D35-C434-695E-34E58E095071}"/>
              </a:ext>
            </a:extLst>
          </p:cNvPr>
          <p:cNvGraphicFramePr>
            <a:graphicFrameLocks noChangeAspect="1"/>
          </p:cNvGraphicFramePr>
          <p:nvPr>
            <p:extLst>
              <p:ext uri="{D42A27DB-BD31-4B8C-83A1-F6EECF244321}">
                <p14:modId xmlns:p14="http://schemas.microsoft.com/office/powerpoint/2010/main" val="2192126482"/>
              </p:ext>
            </p:extLst>
          </p:nvPr>
        </p:nvGraphicFramePr>
        <p:xfrm>
          <a:off x="0" y="288536"/>
          <a:ext cx="11679047" cy="6569464"/>
        </p:xfrm>
        <a:graphic>
          <a:graphicData uri="http://schemas.openxmlformats.org/presentationml/2006/ole">
            <mc:AlternateContent xmlns:mc="http://schemas.openxmlformats.org/markup-compatibility/2006">
              <mc:Choice xmlns:v="urn:schemas-microsoft-com:vml" Requires="v">
                <p:oleObj name="Presentation" r:id="rId3" imgW="6096015" imgH="3429236" progId="PowerPoint.Show.12">
                  <p:embed/>
                </p:oleObj>
              </mc:Choice>
              <mc:Fallback>
                <p:oleObj name="Presentation" r:id="rId3" imgW="6096015" imgH="3429236" progId="PowerPoint.Show.12">
                  <p:embed/>
                  <p:pic>
                    <p:nvPicPr>
                      <p:cNvPr id="3" name="Object 2">
                        <a:hlinkClick r:id="" action="ppaction://ole?verb=0"/>
                        <a:extLst>
                          <a:ext uri="{FF2B5EF4-FFF2-40B4-BE49-F238E27FC236}">
                            <a16:creationId xmlns:a16="http://schemas.microsoft.com/office/drawing/2014/main" id="{382E8EED-ED4C-4316-2E56-3756317C3D4E}"/>
                          </a:ext>
                        </a:extLst>
                      </p:cNvPr>
                      <p:cNvPicPr/>
                      <p:nvPr/>
                    </p:nvPicPr>
                    <p:blipFill>
                      <a:blip r:embed="rId4"/>
                      <a:stretch>
                        <a:fillRect/>
                      </a:stretch>
                    </p:blipFill>
                    <p:spPr>
                      <a:xfrm>
                        <a:off x="0" y="288536"/>
                        <a:ext cx="11679047" cy="6569464"/>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E6350762-81B9-37B8-E033-9BB2363D8090}"/>
              </a:ext>
            </a:extLst>
          </p:cNvPr>
          <p:cNvSpPr txBox="1"/>
          <p:nvPr/>
        </p:nvSpPr>
        <p:spPr>
          <a:xfrm>
            <a:off x="3014505" y="288536"/>
            <a:ext cx="2250831"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Non-User</a:t>
            </a:r>
          </a:p>
        </p:txBody>
      </p:sp>
      <p:sp>
        <p:nvSpPr>
          <p:cNvPr id="6" name="TextBox 5">
            <a:extLst>
              <a:ext uri="{FF2B5EF4-FFF2-40B4-BE49-F238E27FC236}">
                <a16:creationId xmlns:a16="http://schemas.microsoft.com/office/drawing/2014/main" id="{19818554-66D0-94E9-9761-F70E009931A8}"/>
              </a:ext>
            </a:extLst>
          </p:cNvPr>
          <p:cNvSpPr txBox="1"/>
          <p:nvPr/>
        </p:nvSpPr>
        <p:spPr>
          <a:xfrm>
            <a:off x="6724616" y="288536"/>
            <a:ext cx="3495151"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Chronic-THC User</a:t>
            </a:r>
          </a:p>
        </p:txBody>
      </p:sp>
    </p:spTree>
    <p:extLst>
      <p:ext uri="{BB962C8B-B14F-4D97-AF65-F5344CB8AC3E}">
        <p14:creationId xmlns:p14="http://schemas.microsoft.com/office/powerpoint/2010/main" val="3119566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927F0D08-E911-B0F3-4F70-DC475D4D807A}"/>
              </a:ext>
            </a:extLst>
          </p:cNvPr>
          <p:cNvPicPr>
            <a:picLocks noChangeAspect="1"/>
          </p:cNvPicPr>
          <p:nvPr/>
        </p:nvPicPr>
        <p:blipFill>
          <a:blip r:embed="rId3"/>
          <a:stretch>
            <a:fillRect/>
          </a:stretch>
        </p:blipFill>
        <p:spPr>
          <a:xfrm>
            <a:off x="2969505" y="1708781"/>
            <a:ext cx="6710943" cy="5076411"/>
          </a:xfrm>
          <a:prstGeom prst="rect">
            <a:avLst/>
          </a:prstGeom>
        </p:spPr>
      </p:pic>
      <p:sp>
        <p:nvSpPr>
          <p:cNvPr id="2" name="TextBox 1">
            <a:extLst>
              <a:ext uri="{FF2B5EF4-FFF2-40B4-BE49-F238E27FC236}">
                <a16:creationId xmlns:a16="http://schemas.microsoft.com/office/drawing/2014/main" id="{A589343F-54EF-F9FB-FA33-8C0815B3A335}"/>
              </a:ext>
            </a:extLst>
          </p:cNvPr>
          <p:cNvSpPr txBox="1"/>
          <p:nvPr/>
        </p:nvSpPr>
        <p:spPr>
          <a:xfrm>
            <a:off x="0" y="33546"/>
            <a:ext cx="12201553" cy="2554545"/>
          </a:xfrm>
          <a:prstGeom prst="rect">
            <a:avLst/>
          </a:prstGeom>
          <a:noFill/>
        </p:spPr>
        <p:txBody>
          <a:bodyPr wrap="square" rtlCol="0">
            <a:spAutoFit/>
          </a:bodyPr>
          <a:lstStyle/>
          <a:p>
            <a:pPr algn="ctr"/>
            <a:endParaRPr lang="en-US" sz="2800" b="1" i="0" u="none" strike="noStrike" baseline="0" dirty="0">
              <a:solidFill>
                <a:srgbClr val="002060"/>
              </a:solidFill>
              <a:latin typeface="Times New Roman" panose="02020603050405020304" pitchFamily="18" charset="0"/>
              <a:cs typeface="Times New Roman" panose="02020603050405020304" pitchFamily="18" charset="0"/>
            </a:endParaRPr>
          </a:p>
          <a:p>
            <a:pPr algn="ctr"/>
            <a:r>
              <a:rPr lang="en-US" sz="2800" b="1" dirty="0">
                <a:solidFill>
                  <a:srgbClr val="002060"/>
                </a:solidFill>
                <a:latin typeface="Times New Roman" panose="02020603050405020304" pitchFamily="18" charset="0"/>
                <a:cs typeface="Times New Roman" panose="02020603050405020304" pitchFamily="18" charset="0"/>
              </a:rPr>
              <a:t>Differences in Inhibitory Control and Resting Brain Metabolism between Older Chronic Users of THC or CBD</a:t>
            </a:r>
          </a:p>
          <a:p>
            <a:endParaRPr lang="en-US" sz="3200" b="0" i="0" dirty="0">
              <a:solidFill>
                <a:srgbClr val="002060"/>
              </a:solidFill>
              <a:effectLst/>
            </a:endParaRPr>
          </a:p>
          <a:p>
            <a:pPr algn="r"/>
            <a:endParaRPr lang="en-US" sz="4400" b="1" dirty="0">
              <a:latin typeface="Myriad Pro" panose="020B0503030403020204" pitchFamily="34" charset="0"/>
            </a:endParaRPr>
          </a:p>
        </p:txBody>
      </p:sp>
      <p:sp>
        <p:nvSpPr>
          <p:cNvPr id="4" name="Rectangle 3">
            <a:extLst>
              <a:ext uri="{FF2B5EF4-FFF2-40B4-BE49-F238E27FC236}">
                <a16:creationId xmlns:a16="http://schemas.microsoft.com/office/drawing/2014/main" id="{358E53C9-8D69-A6D5-EF57-1FE20549763F}"/>
              </a:ext>
            </a:extLst>
          </p:cNvPr>
          <p:cNvSpPr/>
          <p:nvPr/>
        </p:nvSpPr>
        <p:spPr>
          <a:xfrm>
            <a:off x="3096768" y="5791200"/>
            <a:ext cx="6710943" cy="1030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8370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FBC2F78-FA65-5C8F-1704-7FCE744413FF}"/>
              </a:ext>
            </a:extLst>
          </p:cNvPr>
          <p:cNvSpPr txBox="1"/>
          <p:nvPr/>
        </p:nvSpPr>
        <p:spPr>
          <a:xfrm>
            <a:off x="-2" y="1917513"/>
            <a:ext cx="12192000" cy="830997"/>
          </a:xfrm>
          <a:prstGeom prst="rect">
            <a:avLst/>
          </a:prstGeom>
          <a:noFill/>
        </p:spPr>
        <p:txBody>
          <a:bodyPr wrap="square">
            <a:spAutoFit/>
          </a:bodyPr>
          <a:lstStyle/>
          <a:p>
            <a:pPr algn="l"/>
            <a:r>
              <a:rPr lang="en-US" sz="2400" b="0" i="0" u="none" strike="noStrike" baseline="0" dirty="0">
                <a:solidFill>
                  <a:srgbClr val="002060"/>
                </a:solidFill>
                <a:latin typeface="Times New Roman" panose="02020603050405020304" pitchFamily="18" charset="0"/>
                <a:cs typeface="Times New Roman" panose="02020603050405020304" pitchFamily="18" charset="0"/>
              </a:rPr>
              <a:t>Perceived fall risk and objective/physiological fall risk (e.g., performance on a balance task) are incongruent in some older adults.</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89E767A4-7990-05D2-D529-80385609D255}"/>
              </a:ext>
            </a:extLst>
          </p:cNvPr>
          <p:cNvSpPr txBox="1"/>
          <p:nvPr/>
        </p:nvSpPr>
        <p:spPr>
          <a:xfrm>
            <a:off x="-9555" y="2778423"/>
            <a:ext cx="12201553" cy="830997"/>
          </a:xfrm>
          <a:prstGeom prst="rect">
            <a:avLst/>
          </a:prstGeom>
          <a:noFill/>
        </p:spPr>
        <p:txBody>
          <a:bodyPr wrap="square">
            <a:spAutoFit/>
          </a:bodyPr>
          <a:lstStyle/>
          <a:p>
            <a:pPr algn="l"/>
            <a:r>
              <a:rPr lang="en-US" sz="2400" b="0" i="0" u="none" strike="noStrike" baseline="0" dirty="0">
                <a:solidFill>
                  <a:srgbClr val="002060"/>
                </a:solidFill>
                <a:latin typeface="Times New Roman" panose="02020603050405020304" pitchFamily="18" charset="0"/>
                <a:cs typeface="Times New Roman" panose="02020603050405020304" pitchFamily="18" charset="0"/>
              </a:rPr>
              <a:t>Aligning fall risk perception with physiological fall risk is important for fall prevention and rehabilitation.</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F29299C-FF81-1D3D-C0D1-77748AABA435}"/>
              </a:ext>
            </a:extLst>
          </p:cNvPr>
          <p:cNvSpPr txBox="1"/>
          <p:nvPr/>
        </p:nvSpPr>
        <p:spPr>
          <a:xfrm>
            <a:off x="9553" y="-240424"/>
            <a:ext cx="12192000" cy="1938992"/>
          </a:xfrm>
          <a:prstGeom prst="rect">
            <a:avLst/>
          </a:prstGeom>
          <a:noFill/>
        </p:spPr>
        <p:txBody>
          <a:bodyPr wrap="square" rtlCol="0">
            <a:spAutoFit/>
          </a:bodyPr>
          <a:lstStyle/>
          <a:p>
            <a:pPr algn="ctr"/>
            <a:endParaRPr lang="en-US" sz="2800" b="1" i="0" u="none" strike="noStrike" baseline="0" dirty="0">
              <a:solidFill>
                <a:srgbClr val="002060"/>
              </a:solidFill>
              <a:latin typeface="Times New Roman" panose="02020603050405020304" pitchFamily="18" charset="0"/>
              <a:cs typeface="Times New Roman" panose="02020603050405020304" pitchFamily="18" charset="0"/>
            </a:endParaRPr>
          </a:p>
          <a:p>
            <a:pPr algn="ctr"/>
            <a:r>
              <a:rPr lang="en-US" sz="2800" b="1" i="0" u="none" strike="noStrike" baseline="0" dirty="0">
                <a:solidFill>
                  <a:srgbClr val="002060"/>
                </a:solidFill>
                <a:latin typeface="Times New Roman" panose="02020603050405020304" pitchFamily="18" charset="0"/>
                <a:cs typeface="Times New Roman" panose="02020603050405020304" pitchFamily="18" charset="0"/>
              </a:rPr>
              <a:t>Summary / Discussion</a:t>
            </a:r>
          </a:p>
          <a:p>
            <a:pPr algn="ctr"/>
            <a:endParaRPr lang="en-US" sz="2000" b="1" dirty="0">
              <a:solidFill>
                <a:srgbClr val="002060"/>
              </a:solidFill>
              <a:effectLst/>
              <a:latin typeface="URWPalladioL-Bold"/>
            </a:endParaRPr>
          </a:p>
          <a:p>
            <a:pPr algn="r"/>
            <a:endParaRPr lang="en-US" sz="4400" b="1" dirty="0">
              <a:latin typeface="Myriad Pro" panose="020B0503030403020204" pitchFamily="34" charset="0"/>
            </a:endParaRPr>
          </a:p>
        </p:txBody>
      </p:sp>
      <p:sp>
        <p:nvSpPr>
          <p:cNvPr id="3" name="TextBox 2">
            <a:extLst>
              <a:ext uri="{FF2B5EF4-FFF2-40B4-BE49-F238E27FC236}">
                <a16:creationId xmlns:a16="http://schemas.microsoft.com/office/drawing/2014/main" id="{DFC7A931-8B1B-DA09-174B-79D7F9787FB1}"/>
              </a:ext>
            </a:extLst>
          </p:cNvPr>
          <p:cNvSpPr txBox="1"/>
          <p:nvPr/>
        </p:nvSpPr>
        <p:spPr>
          <a:xfrm>
            <a:off x="19104" y="1006801"/>
            <a:ext cx="12172894" cy="461665"/>
          </a:xfrm>
          <a:prstGeom prst="rect">
            <a:avLst/>
          </a:prstGeom>
          <a:noFill/>
        </p:spPr>
        <p:txBody>
          <a:bodyPr wrap="square">
            <a:spAutoFit/>
          </a:bodyPr>
          <a:lstStyle/>
          <a:p>
            <a:pPr algn="l"/>
            <a:r>
              <a:rPr lang="en-US" sz="2400" dirty="0">
                <a:solidFill>
                  <a:srgbClr val="002060"/>
                </a:solidFill>
                <a:latin typeface="Times New Roman" panose="02020603050405020304" pitchFamily="18" charset="0"/>
                <a:cs typeface="Times New Roman" panose="02020603050405020304" pitchFamily="18" charset="0"/>
              </a:rPr>
              <a:t>O</a:t>
            </a:r>
            <a:r>
              <a:rPr lang="en-US" sz="2400" b="0" i="0" u="none" strike="noStrike" baseline="0" dirty="0">
                <a:solidFill>
                  <a:srgbClr val="002060"/>
                </a:solidFill>
                <a:latin typeface="Times New Roman" panose="02020603050405020304" pitchFamily="18" charset="0"/>
                <a:cs typeface="Times New Roman" panose="02020603050405020304" pitchFamily="18" charset="0"/>
              </a:rPr>
              <a:t>lder adults who chronically use cannabis have increased fall risk and slower gait velocity.</a:t>
            </a:r>
            <a:endParaRPr lang="en-US"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781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9D0345-BC58-34A8-1256-ACAEAF3DFE50}"/>
              </a:ext>
            </a:extLst>
          </p:cNvPr>
          <p:cNvSpPr txBox="1"/>
          <p:nvPr/>
        </p:nvSpPr>
        <p:spPr>
          <a:xfrm>
            <a:off x="0" y="4471"/>
            <a:ext cx="12192000" cy="1938992"/>
          </a:xfrm>
          <a:prstGeom prst="rect">
            <a:avLst/>
          </a:prstGeom>
          <a:noFill/>
        </p:spPr>
        <p:txBody>
          <a:bodyPr wrap="square" rtlCol="0">
            <a:spAutoFit/>
          </a:bodyPr>
          <a:lstStyle/>
          <a:p>
            <a:pPr algn="ctr"/>
            <a:endParaRPr lang="en-US" sz="2800" b="1" i="0" u="none" strike="noStrike" baseline="0" dirty="0">
              <a:solidFill>
                <a:srgbClr val="002060"/>
              </a:solidFill>
              <a:latin typeface="Times New Roman" panose="02020603050405020304" pitchFamily="18" charset="0"/>
              <a:cs typeface="Times New Roman" panose="02020603050405020304" pitchFamily="18" charset="0"/>
            </a:endParaRPr>
          </a:p>
          <a:p>
            <a:pPr algn="ctr"/>
            <a:r>
              <a:rPr lang="en-US" sz="2800" b="1" i="0" u="none" strike="noStrike" baseline="0" dirty="0">
                <a:solidFill>
                  <a:srgbClr val="002060"/>
                </a:solidFill>
                <a:latin typeface="Times New Roman" panose="02020603050405020304" pitchFamily="18" charset="0"/>
                <a:cs typeface="Times New Roman" panose="02020603050405020304" pitchFamily="18" charset="0"/>
              </a:rPr>
              <a:t>Summary / Discussion</a:t>
            </a:r>
          </a:p>
          <a:p>
            <a:pPr algn="ctr"/>
            <a:endParaRPr lang="en-US" sz="2000" b="1" dirty="0">
              <a:solidFill>
                <a:srgbClr val="002060"/>
              </a:solidFill>
              <a:effectLst/>
              <a:latin typeface="URWPalladioL-Bold"/>
            </a:endParaRPr>
          </a:p>
          <a:p>
            <a:pPr algn="r"/>
            <a:endParaRPr lang="en-US" sz="4400" b="1" dirty="0">
              <a:latin typeface="Myriad Pro" panose="020B0503030403020204" pitchFamily="34" charset="0"/>
            </a:endParaRPr>
          </a:p>
        </p:txBody>
      </p:sp>
      <p:sp>
        <p:nvSpPr>
          <p:cNvPr id="6" name="TextBox 5">
            <a:extLst>
              <a:ext uri="{FF2B5EF4-FFF2-40B4-BE49-F238E27FC236}">
                <a16:creationId xmlns:a16="http://schemas.microsoft.com/office/drawing/2014/main" id="{0454383B-DF34-6644-0083-12EEB95952EB}"/>
              </a:ext>
            </a:extLst>
          </p:cNvPr>
          <p:cNvSpPr txBox="1"/>
          <p:nvPr/>
        </p:nvSpPr>
        <p:spPr>
          <a:xfrm>
            <a:off x="0" y="1292667"/>
            <a:ext cx="12192000" cy="830997"/>
          </a:xfrm>
          <a:prstGeom prst="rect">
            <a:avLst/>
          </a:prstGeom>
          <a:noFill/>
        </p:spPr>
        <p:txBody>
          <a:bodyPr wrap="square">
            <a:spAutoFit/>
          </a:bodyPr>
          <a:lstStyle/>
          <a:p>
            <a:pPr algn="l"/>
            <a:r>
              <a:rPr lang="en-US" sz="2400" b="0" i="0" u="none" strike="noStrike" baseline="0" dirty="0">
                <a:solidFill>
                  <a:srgbClr val="002060"/>
                </a:solidFill>
                <a:latin typeface="Times New Roman" panose="02020603050405020304" pitchFamily="18" charset="0"/>
                <a:cs typeface="Times New Roman" panose="02020603050405020304" pitchFamily="18" charset="0"/>
              </a:rPr>
              <a:t>THC and CBD may have unique effect profiles, underscoring the importance of delineating between types of cannabis use in future research.</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FED1258-4823-169D-4E73-C8E21086B63D}"/>
              </a:ext>
            </a:extLst>
          </p:cNvPr>
          <p:cNvSpPr txBox="1"/>
          <p:nvPr/>
        </p:nvSpPr>
        <p:spPr>
          <a:xfrm>
            <a:off x="0" y="2796306"/>
            <a:ext cx="12192000" cy="830997"/>
          </a:xfrm>
          <a:prstGeom prst="rect">
            <a:avLst/>
          </a:prstGeom>
          <a:noFill/>
        </p:spPr>
        <p:txBody>
          <a:bodyPr wrap="square">
            <a:spAutoFit/>
          </a:bodyPr>
          <a:lstStyle/>
          <a:p>
            <a:pPr algn="l"/>
            <a:r>
              <a:rPr lang="en-US" sz="2400" b="0" i="0" u="none" strike="noStrike" baseline="0" dirty="0">
                <a:solidFill>
                  <a:srgbClr val="002060"/>
                </a:solidFill>
                <a:latin typeface="Times New Roman" panose="02020603050405020304" pitchFamily="18" charset="0"/>
                <a:cs typeface="Times New Roman" panose="02020603050405020304" pitchFamily="18" charset="0"/>
              </a:rPr>
              <a:t>THC content might be responsible, at least in part, for the decreased performance on the Flanker</a:t>
            </a:r>
          </a:p>
          <a:p>
            <a:pPr algn="l"/>
            <a:r>
              <a:rPr lang="en-US" sz="2400" b="0" i="0" u="none" strike="noStrike" baseline="0" dirty="0">
                <a:solidFill>
                  <a:srgbClr val="002060"/>
                </a:solidFill>
                <a:latin typeface="Times New Roman" panose="02020603050405020304" pitchFamily="18" charset="0"/>
                <a:cs typeface="Times New Roman" panose="02020603050405020304" pitchFamily="18" charset="0"/>
              </a:rPr>
              <a:t>Test observed in our study. </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2CBAD010-6A19-872D-9963-95B1DEF69C87}"/>
              </a:ext>
            </a:extLst>
          </p:cNvPr>
          <p:cNvSpPr txBox="1"/>
          <p:nvPr/>
        </p:nvSpPr>
        <p:spPr>
          <a:xfrm>
            <a:off x="0" y="4212842"/>
            <a:ext cx="12192000" cy="830997"/>
          </a:xfrm>
          <a:prstGeom prst="rect">
            <a:avLst/>
          </a:prstGeom>
          <a:noFill/>
        </p:spPr>
        <p:txBody>
          <a:bodyPr wrap="square">
            <a:spAutoFit/>
          </a:bodyPr>
          <a:lstStyle/>
          <a:p>
            <a:pPr algn="l"/>
            <a:r>
              <a:rPr lang="en-US" sz="2400" b="0" i="0" u="none" strike="noStrike" baseline="0" dirty="0">
                <a:solidFill>
                  <a:srgbClr val="002060"/>
                </a:solidFill>
                <a:latin typeface="Times New Roman" panose="02020603050405020304" pitchFamily="18" charset="0"/>
                <a:cs typeface="Times New Roman" panose="02020603050405020304" pitchFamily="18" charset="0"/>
              </a:rPr>
              <a:t>Furthermore, these effects might be accompanied by lower global metabolism and greater relative metabolism in the amygdala, cerebellum, and brainstem of THC users compared to CBD users.</a:t>
            </a:r>
            <a:endParaRPr lang="en-US"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421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D2119B6-500C-5245-985C-9E3EFE8C24E0}"/>
              </a:ext>
            </a:extLst>
          </p:cNvPr>
          <p:cNvSpPr txBox="1"/>
          <p:nvPr/>
        </p:nvSpPr>
        <p:spPr>
          <a:xfrm>
            <a:off x="31859" y="223546"/>
            <a:ext cx="12160140" cy="1754326"/>
          </a:xfrm>
          <a:prstGeom prst="rect">
            <a:avLst/>
          </a:prstGeom>
          <a:noFill/>
        </p:spPr>
        <p:txBody>
          <a:bodyPr wrap="square" rtlCol="0">
            <a:spAutoFit/>
          </a:bodyPr>
          <a:lstStyle/>
          <a:p>
            <a:pPr algn="ctr"/>
            <a:r>
              <a:rPr lang="en-US" sz="3200" b="0" i="0" dirty="0">
                <a:solidFill>
                  <a:srgbClr val="002060"/>
                </a:solidFill>
                <a:effectLst/>
                <a:latin typeface="Times New Roman" panose="02020603050405020304" pitchFamily="18" charset="0"/>
                <a:cs typeface="Times New Roman" panose="02020603050405020304" pitchFamily="18" charset="0"/>
              </a:rPr>
              <a:t>Cannabis Use and Risk of Falling in Older Adults</a:t>
            </a:r>
          </a:p>
          <a:p>
            <a:pPr algn="ctr"/>
            <a:r>
              <a:rPr lang="en-US" sz="2800" dirty="0">
                <a:solidFill>
                  <a:srgbClr val="002060"/>
                </a:solidFill>
                <a:latin typeface="Times New Roman" panose="02020603050405020304" pitchFamily="18" charset="0"/>
                <a:cs typeface="Times New Roman" panose="02020603050405020304" pitchFamily="18" charset="0"/>
              </a:rPr>
              <a:t>Introduction</a:t>
            </a:r>
            <a:endParaRPr lang="en-US" sz="2800" b="0" i="0" dirty="0">
              <a:solidFill>
                <a:srgbClr val="002060"/>
              </a:solidFill>
              <a:effectLst/>
              <a:latin typeface="Times New Roman" panose="02020603050405020304" pitchFamily="18" charset="0"/>
              <a:cs typeface="Times New Roman" panose="02020603050405020304" pitchFamily="18" charset="0"/>
            </a:endParaRPr>
          </a:p>
          <a:p>
            <a:pPr algn="r"/>
            <a:endParaRPr lang="en-US" sz="44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E740D59F-6FB4-E7AC-73F8-B701F828AA6A}"/>
              </a:ext>
            </a:extLst>
          </p:cNvPr>
          <p:cNvSpPr txBox="1"/>
          <p:nvPr/>
        </p:nvSpPr>
        <p:spPr>
          <a:xfrm>
            <a:off x="-31859" y="1767185"/>
            <a:ext cx="12192000" cy="707886"/>
          </a:xfrm>
          <a:prstGeom prst="rect">
            <a:avLst/>
          </a:prstGeom>
          <a:noFill/>
        </p:spPr>
        <p:txBody>
          <a:bodyPr wrap="square">
            <a:spAutoFit/>
          </a:bodyPr>
          <a:lstStyle/>
          <a:p>
            <a:pPr algn="l"/>
            <a:r>
              <a:rPr lang="en-US" sz="2400" b="0" i="0" u="none" strike="noStrike" baseline="0" dirty="0">
                <a:solidFill>
                  <a:srgbClr val="002060"/>
                </a:solidFill>
                <a:latin typeface="Times New Roman" panose="02020603050405020304" pitchFamily="18" charset="0"/>
                <a:cs typeface="Times New Roman" panose="02020603050405020304" pitchFamily="18" charset="0"/>
              </a:rPr>
              <a:t>Cannabis is the third most prevalent substance consumed by adults aged 50 years and older </a:t>
            </a:r>
            <a:r>
              <a:rPr lang="en-US" sz="2400" b="0" i="0" u="none" strike="noStrike" baseline="-25000" dirty="0">
                <a:solidFill>
                  <a:srgbClr val="002060"/>
                </a:solidFill>
                <a:latin typeface="Times New Roman" panose="02020603050405020304" pitchFamily="18" charset="0"/>
                <a:cs typeface="Times New Roman" panose="02020603050405020304" pitchFamily="18" charset="0"/>
              </a:rPr>
              <a:t>Blazer et al.2009</a:t>
            </a:r>
            <a:endParaRPr lang="en-US" sz="2400" baseline="-25000" dirty="0">
              <a:solidFill>
                <a:srgbClr val="00206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3459200-0340-3AAC-B7BB-1A2C895D4491}"/>
              </a:ext>
            </a:extLst>
          </p:cNvPr>
          <p:cNvSpPr txBox="1"/>
          <p:nvPr/>
        </p:nvSpPr>
        <p:spPr>
          <a:xfrm>
            <a:off x="-1" y="3115360"/>
            <a:ext cx="12223859" cy="461665"/>
          </a:xfrm>
          <a:prstGeom prst="rect">
            <a:avLst/>
          </a:prstGeom>
          <a:noFill/>
        </p:spPr>
        <p:txBody>
          <a:bodyPr wrap="square">
            <a:spAutoFit/>
          </a:bodyPr>
          <a:lstStyle/>
          <a:p>
            <a:r>
              <a:rPr lang="en-US" sz="2400" dirty="0">
                <a:solidFill>
                  <a:srgbClr val="002060"/>
                </a:solidFill>
                <a:latin typeface="Times New Roman" panose="02020603050405020304" pitchFamily="18" charset="0"/>
                <a:cs typeface="Times New Roman" panose="02020603050405020304" pitchFamily="18" charset="0"/>
              </a:rPr>
              <a:t>Dramatic increase in older adults who use cannabis in recent years </a:t>
            </a:r>
            <a:r>
              <a:rPr lang="en-US" sz="2400" baseline="-25000" dirty="0">
                <a:solidFill>
                  <a:srgbClr val="002060"/>
                </a:solidFill>
                <a:latin typeface="Times New Roman" panose="02020603050405020304" pitchFamily="18" charset="0"/>
                <a:cs typeface="Times New Roman" panose="02020603050405020304" pitchFamily="18" charset="0"/>
              </a:rPr>
              <a:t>Han et al. 2018</a:t>
            </a:r>
          </a:p>
        </p:txBody>
      </p:sp>
    </p:spTree>
    <p:extLst>
      <p:ext uri="{BB962C8B-B14F-4D97-AF65-F5344CB8AC3E}">
        <p14:creationId xmlns:p14="http://schemas.microsoft.com/office/powerpoint/2010/main" val="3205977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81509AB6-54A5-E847-84F0-9DC08A108585}"/>
              </a:ext>
            </a:extLst>
          </p:cNvPr>
          <p:cNvSpPr txBox="1"/>
          <p:nvPr/>
        </p:nvSpPr>
        <p:spPr>
          <a:xfrm>
            <a:off x="2807030" y="3890539"/>
            <a:ext cx="9688926" cy="830997"/>
          </a:xfrm>
          <a:prstGeom prst="rect">
            <a:avLst/>
          </a:prstGeom>
          <a:noFill/>
          <a:ln>
            <a:noFill/>
          </a:ln>
        </p:spPr>
        <p:txBody>
          <a:bodyPr wrap="square" rtlCol="0" anchor="b">
            <a:spAutoFit/>
          </a:bodyPr>
          <a:lstStyle/>
          <a:p>
            <a:pPr>
              <a:lnSpc>
                <a:spcPts val="4800"/>
              </a:lnSpc>
            </a:pPr>
            <a:r>
              <a:rPr lang="en-US" sz="7200" b="1" spc="150" dirty="0">
                <a:ln w="0">
                  <a:noFill/>
                </a:ln>
                <a:solidFill>
                  <a:srgbClr val="EA883E"/>
                </a:solidFill>
                <a:latin typeface="Myriad Pro" panose="020B0503030403020204" pitchFamily="34" charset="0"/>
                <a:cs typeface="Calibri" panose="020F0502020204030204" pitchFamily="34" charset="0"/>
              </a:rPr>
              <a:t>THANK YOU!</a:t>
            </a:r>
          </a:p>
        </p:txBody>
      </p:sp>
    </p:spTree>
    <p:extLst>
      <p:ext uri="{BB962C8B-B14F-4D97-AF65-F5344CB8AC3E}">
        <p14:creationId xmlns:p14="http://schemas.microsoft.com/office/powerpoint/2010/main" val="3394275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D2119B6-500C-5245-985C-9E3EFE8C24E0}"/>
              </a:ext>
            </a:extLst>
          </p:cNvPr>
          <p:cNvSpPr txBox="1"/>
          <p:nvPr/>
        </p:nvSpPr>
        <p:spPr>
          <a:xfrm>
            <a:off x="0" y="4471"/>
            <a:ext cx="12192000" cy="1754326"/>
          </a:xfrm>
          <a:prstGeom prst="rect">
            <a:avLst/>
          </a:prstGeom>
          <a:noFill/>
        </p:spPr>
        <p:txBody>
          <a:bodyPr wrap="square" rtlCol="0">
            <a:spAutoFit/>
          </a:bodyPr>
          <a:lstStyle/>
          <a:p>
            <a:pPr algn="ctr"/>
            <a:r>
              <a:rPr lang="en-US" sz="3200" b="0" i="0" dirty="0">
                <a:solidFill>
                  <a:srgbClr val="002060"/>
                </a:solidFill>
                <a:effectLst/>
                <a:latin typeface="Times New Roman" panose="02020603050405020304" pitchFamily="18" charset="0"/>
                <a:cs typeface="Times New Roman" panose="02020603050405020304" pitchFamily="18" charset="0"/>
              </a:rPr>
              <a:t>Cannabis Use and Risk of Falling in Older Adults</a:t>
            </a:r>
          </a:p>
          <a:p>
            <a:pPr algn="ctr"/>
            <a:r>
              <a:rPr lang="en-US" sz="2800" dirty="0">
                <a:solidFill>
                  <a:srgbClr val="002060"/>
                </a:solidFill>
                <a:latin typeface="Times New Roman" panose="02020603050405020304" pitchFamily="18" charset="0"/>
                <a:cs typeface="Times New Roman" panose="02020603050405020304" pitchFamily="18" charset="0"/>
              </a:rPr>
              <a:t>Introduction</a:t>
            </a:r>
            <a:endParaRPr lang="en-US" sz="2800" b="0" i="0" dirty="0">
              <a:solidFill>
                <a:srgbClr val="002060"/>
              </a:solidFill>
              <a:effectLst/>
              <a:latin typeface="Times New Roman" panose="02020603050405020304" pitchFamily="18" charset="0"/>
              <a:cs typeface="Times New Roman" panose="02020603050405020304" pitchFamily="18" charset="0"/>
            </a:endParaRPr>
          </a:p>
          <a:p>
            <a:pPr algn="r"/>
            <a:endParaRPr lang="en-US" sz="4400" b="1" dirty="0">
              <a:latin typeface="Myriad Pro" panose="020B0503030403020204" pitchFamily="34" charset="0"/>
            </a:endParaRPr>
          </a:p>
        </p:txBody>
      </p:sp>
      <p:pic>
        <p:nvPicPr>
          <p:cNvPr id="4" name="Picture 3" descr="Chart, waterfall chart&#10;&#10;Description automatically generated">
            <a:extLst>
              <a:ext uri="{FF2B5EF4-FFF2-40B4-BE49-F238E27FC236}">
                <a16:creationId xmlns:a16="http://schemas.microsoft.com/office/drawing/2014/main" id="{00287F77-D56D-ED79-A6A2-15CC0DE21C0B}"/>
              </a:ext>
            </a:extLst>
          </p:cNvPr>
          <p:cNvPicPr>
            <a:picLocks noChangeAspect="1"/>
          </p:cNvPicPr>
          <p:nvPr/>
        </p:nvPicPr>
        <p:blipFill>
          <a:blip r:embed="rId3"/>
          <a:stretch>
            <a:fillRect/>
          </a:stretch>
        </p:blipFill>
        <p:spPr>
          <a:xfrm>
            <a:off x="1663235" y="1648282"/>
            <a:ext cx="9180148" cy="4071196"/>
          </a:xfrm>
          <a:prstGeom prst="rect">
            <a:avLst/>
          </a:prstGeom>
        </p:spPr>
      </p:pic>
      <p:sp>
        <p:nvSpPr>
          <p:cNvPr id="2" name="TextBox 1">
            <a:extLst>
              <a:ext uri="{FF2B5EF4-FFF2-40B4-BE49-F238E27FC236}">
                <a16:creationId xmlns:a16="http://schemas.microsoft.com/office/drawing/2014/main" id="{A5B99152-11ED-9048-AE82-8D98F699D0B1}"/>
              </a:ext>
            </a:extLst>
          </p:cNvPr>
          <p:cNvSpPr txBox="1"/>
          <p:nvPr/>
        </p:nvSpPr>
        <p:spPr>
          <a:xfrm>
            <a:off x="6736080" y="6453438"/>
            <a:ext cx="6205728" cy="369332"/>
          </a:xfrm>
          <a:prstGeom prst="rect">
            <a:avLst/>
          </a:prstGeom>
          <a:noFill/>
        </p:spPr>
        <p:txBody>
          <a:bodyPr wrap="square">
            <a:spAutoFit/>
          </a:bodyPr>
          <a:lstStyle/>
          <a:p>
            <a:pPr algn="ctr"/>
            <a:r>
              <a:rPr lang="en-US" sz="1800" dirty="0">
                <a:solidFill>
                  <a:srgbClr val="002060"/>
                </a:solidFill>
                <a:effectLst/>
                <a:latin typeface="Times New Roman" panose="02020603050405020304" pitchFamily="18" charset="0"/>
                <a:cs typeface="Times New Roman" panose="02020603050405020304" pitchFamily="18" charset="0"/>
              </a:rPr>
              <a:t>Yang et al. 2021, </a:t>
            </a:r>
            <a:r>
              <a:rPr lang="en-US" sz="1800" b="0" i="1" u="none" strike="noStrike" baseline="0" dirty="0">
                <a:solidFill>
                  <a:srgbClr val="002060"/>
                </a:solidFill>
                <a:latin typeface="Times New Roman" panose="02020603050405020304" pitchFamily="18" charset="0"/>
                <a:cs typeface="Times New Roman" panose="02020603050405020304" pitchFamily="18" charset="0"/>
              </a:rPr>
              <a:t>The American Geriatrics Society</a:t>
            </a:r>
            <a:endParaRPr lang="en-US" sz="2800" i="1" dirty="0">
              <a:solidFill>
                <a:srgbClr val="00206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6711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D2119B6-500C-5245-985C-9E3EFE8C24E0}"/>
              </a:ext>
            </a:extLst>
          </p:cNvPr>
          <p:cNvSpPr txBox="1"/>
          <p:nvPr/>
        </p:nvSpPr>
        <p:spPr>
          <a:xfrm>
            <a:off x="-1" y="59636"/>
            <a:ext cx="12163425" cy="1754326"/>
          </a:xfrm>
          <a:prstGeom prst="rect">
            <a:avLst/>
          </a:prstGeom>
          <a:noFill/>
        </p:spPr>
        <p:txBody>
          <a:bodyPr wrap="square" rtlCol="0">
            <a:spAutoFit/>
          </a:bodyPr>
          <a:lstStyle/>
          <a:p>
            <a:pPr algn="ctr"/>
            <a:r>
              <a:rPr lang="en-US" sz="3200" b="0" i="0" dirty="0">
                <a:solidFill>
                  <a:srgbClr val="002060"/>
                </a:solidFill>
                <a:effectLst/>
                <a:latin typeface="Times New Roman" panose="02020603050405020304" pitchFamily="18" charset="0"/>
                <a:cs typeface="Times New Roman" panose="02020603050405020304" pitchFamily="18" charset="0"/>
              </a:rPr>
              <a:t>Cannabis Use and Risk of Falling in Older Adults</a:t>
            </a:r>
          </a:p>
          <a:p>
            <a:pPr algn="ctr"/>
            <a:r>
              <a:rPr lang="en-US" sz="2800" dirty="0">
                <a:solidFill>
                  <a:srgbClr val="002060"/>
                </a:solidFill>
                <a:latin typeface="Times New Roman" panose="02020603050405020304" pitchFamily="18" charset="0"/>
                <a:cs typeface="Times New Roman" panose="02020603050405020304" pitchFamily="18" charset="0"/>
              </a:rPr>
              <a:t>Introduction</a:t>
            </a:r>
            <a:endParaRPr lang="en-US" sz="2800" b="0" i="0" dirty="0">
              <a:solidFill>
                <a:srgbClr val="002060"/>
              </a:solidFill>
              <a:effectLst/>
              <a:latin typeface="Times New Roman" panose="02020603050405020304" pitchFamily="18" charset="0"/>
              <a:cs typeface="Times New Roman" panose="02020603050405020304" pitchFamily="18" charset="0"/>
            </a:endParaRPr>
          </a:p>
          <a:p>
            <a:pPr algn="r"/>
            <a:endParaRPr lang="en-US" sz="4400" b="1" dirty="0">
              <a:latin typeface="Myriad Pro" panose="020B0503030403020204" pitchFamily="34" charset="0"/>
            </a:endParaRPr>
          </a:p>
        </p:txBody>
      </p:sp>
      <p:sp>
        <p:nvSpPr>
          <p:cNvPr id="2" name="Title 1">
            <a:extLst>
              <a:ext uri="{FF2B5EF4-FFF2-40B4-BE49-F238E27FC236}">
                <a16:creationId xmlns:a16="http://schemas.microsoft.com/office/drawing/2014/main" id="{1863B63D-EB0D-770E-437C-8E01B0C2E711}"/>
              </a:ext>
            </a:extLst>
          </p:cNvPr>
          <p:cNvSpPr txBox="1">
            <a:spLocks/>
          </p:cNvSpPr>
          <p:nvPr/>
        </p:nvSpPr>
        <p:spPr>
          <a:xfrm>
            <a:off x="28576" y="1104079"/>
            <a:ext cx="12134848"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rgbClr val="002060"/>
                </a:solidFill>
                <a:latin typeface="Times New Roman" panose="02020603050405020304" pitchFamily="18" charset="0"/>
                <a:cs typeface="Times New Roman" panose="02020603050405020304" pitchFamily="18" charset="0"/>
              </a:rPr>
              <a:t>Medical Marijuana / Cannabis</a:t>
            </a:r>
          </a:p>
        </p:txBody>
      </p:sp>
      <p:sp>
        <p:nvSpPr>
          <p:cNvPr id="3" name="Rectangle 2">
            <a:extLst>
              <a:ext uri="{FF2B5EF4-FFF2-40B4-BE49-F238E27FC236}">
                <a16:creationId xmlns:a16="http://schemas.microsoft.com/office/drawing/2014/main" id="{C96F70F3-AAAB-3698-D153-C52B1218007E}"/>
              </a:ext>
            </a:extLst>
          </p:cNvPr>
          <p:cNvSpPr/>
          <p:nvPr/>
        </p:nvSpPr>
        <p:spPr>
          <a:xfrm>
            <a:off x="-28576" y="1837485"/>
            <a:ext cx="12192000" cy="461665"/>
          </a:xfrm>
          <a:prstGeom prst="rect">
            <a:avLst/>
          </a:prstGeom>
        </p:spPr>
        <p:txBody>
          <a:bodyPr wrap="square">
            <a:spAutoFit/>
          </a:bodyPr>
          <a:lstStyle/>
          <a:p>
            <a:pPr>
              <a:defRPr/>
            </a:pPr>
            <a:r>
              <a:rPr lang="en-US" sz="2400" dirty="0">
                <a:solidFill>
                  <a:srgbClr val="002060"/>
                </a:solidFill>
                <a:latin typeface="Times New Roman" panose="02020603050405020304" pitchFamily="18" charset="0"/>
                <a:cs typeface="Times New Roman" panose="02020603050405020304" pitchFamily="18" charset="0"/>
              </a:rPr>
              <a:t>Complex mixture of more than 400 compounds derived from the Cannabis sativa plant.</a:t>
            </a:r>
          </a:p>
        </p:txBody>
      </p:sp>
      <p:sp>
        <p:nvSpPr>
          <p:cNvPr id="5" name="Rectangle 4">
            <a:extLst>
              <a:ext uri="{FF2B5EF4-FFF2-40B4-BE49-F238E27FC236}">
                <a16:creationId xmlns:a16="http://schemas.microsoft.com/office/drawing/2014/main" id="{3085E55F-6F81-4D3D-B7EA-D84D06041BB9}"/>
              </a:ext>
            </a:extLst>
          </p:cNvPr>
          <p:cNvSpPr/>
          <p:nvPr/>
        </p:nvSpPr>
        <p:spPr>
          <a:xfrm>
            <a:off x="-28576" y="2659494"/>
            <a:ext cx="12192000" cy="461665"/>
          </a:xfrm>
          <a:prstGeom prst="rect">
            <a:avLst/>
          </a:prstGeom>
        </p:spPr>
        <p:txBody>
          <a:bodyPr wrap="square">
            <a:spAutoFit/>
          </a:bodyPr>
          <a:lstStyle/>
          <a:p>
            <a:pPr>
              <a:defRPr/>
            </a:pPr>
            <a:r>
              <a:rPr lang="en-US" sz="2400" dirty="0">
                <a:solidFill>
                  <a:srgbClr val="002060"/>
                </a:solidFill>
                <a:latin typeface="Times New Roman" panose="02020603050405020304" pitchFamily="18" charset="0"/>
                <a:cs typeface="Times New Roman" panose="02020603050405020304" pitchFamily="18" charset="0"/>
              </a:rPr>
              <a:t>60 different compounds described with activity on the cannabinergic system</a:t>
            </a:r>
          </a:p>
        </p:txBody>
      </p:sp>
      <p:sp>
        <p:nvSpPr>
          <p:cNvPr id="6" name="Rectangle 5">
            <a:extLst>
              <a:ext uri="{FF2B5EF4-FFF2-40B4-BE49-F238E27FC236}">
                <a16:creationId xmlns:a16="http://schemas.microsoft.com/office/drawing/2014/main" id="{93A058F0-139E-3BFA-2FD4-1411A7A4A254}"/>
              </a:ext>
            </a:extLst>
          </p:cNvPr>
          <p:cNvSpPr/>
          <p:nvPr/>
        </p:nvSpPr>
        <p:spPr>
          <a:xfrm>
            <a:off x="-28576" y="3643529"/>
            <a:ext cx="12192000" cy="1938992"/>
          </a:xfrm>
          <a:prstGeom prst="rect">
            <a:avLst/>
          </a:prstGeom>
        </p:spPr>
        <p:txBody>
          <a:bodyPr wrap="square">
            <a:spAutoFit/>
          </a:bodyPr>
          <a:lstStyle/>
          <a:p>
            <a:pPr>
              <a:defRPr/>
            </a:pPr>
            <a:r>
              <a:rPr lang="en-US" sz="2400" dirty="0">
                <a:solidFill>
                  <a:srgbClr val="002060"/>
                </a:solidFill>
                <a:latin typeface="Times New Roman" panose="02020603050405020304" pitchFamily="18" charset="0"/>
                <a:cs typeface="Times New Roman" panose="02020603050405020304" pitchFamily="18" charset="0"/>
              </a:rPr>
              <a:t>Most abundant cannabinoids are </a:t>
            </a:r>
          </a:p>
          <a:p>
            <a:pPr marL="800100" lvl="1" indent="-342900">
              <a:buFont typeface="Arial" panose="020B0604020202020204" pitchFamily="34" charset="0"/>
              <a:buChar char="•"/>
              <a:defRPr/>
            </a:pPr>
            <a:r>
              <a:rPr lang="en-US" sz="2400" dirty="0">
                <a:solidFill>
                  <a:srgbClr val="002060"/>
                </a:solidFill>
                <a:latin typeface="Times New Roman" panose="02020603050405020304" pitchFamily="18" charset="0"/>
                <a:cs typeface="Times New Roman" panose="02020603050405020304" pitchFamily="18" charset="0"/>
              </a:rPr>
              <a:t>THC - Delta-9 tetrahydrocannabinol</a:t>
            </a:r>
          </a:p>
          <a:p>
            <a:pPr marL="800100" lvl="1" indent="-342900">
              <a:buFont typeface="Arial" panose="020B0604020202020204" pitchFamily="34" charset="0"/>
              <a:buChar char="•"/>
              <a:defRPr/>
            </a:pPr>
            <a:r>
              <a:rPr lang="en-US" sz="2400" dirty="0">
                <a:solidFill>
                  <a:srgbClr val="002060"/>
                </a:solidFill>
                <a:latin typeface="Times New Roman" panose="02020603050405020304" pitchFamily="18" charset="0"/>
                <a:cs typeface="Times New Roman" panose="02020603050405020304" pitchFamily="18" charset="0"/>
              </a:rPr>
              <a:t>CBD - Cannabidiol</a:t>
            </a:r>
          </a:p>
          <a:p>
            <a:pPr marL="800100" lvl="1" indent="-342900">
              <a:buFont typeface="Arial" panose="020B0604020202020204" pitchFamily="34" charset="0"/>
              <a:buChar char="•"/>
              <a:defRPr/>
            </a:pPr>
            <a:r>
              <a:rPr lang="en-US" sz="2400" dirty="0">
                <a:solidFill>
                  <a:srgbClr val="002060"/>
                </a:solidFill>
                <a:latin typeface="Times New Roman" panose="02020603050405020304" pitchFamily="18" charset="0"/>
                <a:cs typeface="Times New Roman" panose="02020603050405020304" pitchFamily="18" charset="0"/>
              </a:rPr>
              <a:t>CBN – Cannabinol</a:t>
            </a:r>
          </a:p>
          <a:p>
            <a:pPr marL="800100" lvl="1" indent="-342900">
              <a:buFont typeface="Arial" panose="020B0604020202020204" pitchFamily="34" charset="0"/>
              <a:buChar char="•"/>
              <a:defRPr/>
            </a:pPr>
            <a:r>
              <a:rPr lang="en-US" sz="2400" dirty="0">
                <a:solidFill>
                  <a:srgbClr val="002060"/>
                </a:solidFill>
                <a:latin typeface="Times New Roman" panose="02020603050405020304" pitchFamily="18" charset="0"/>
                <a:cs typeface="Times New Roman" panose="02020603050405020304" pitchFamily="18" charset="0"/>
              </a:rPr>
              <a:t>CBG - Cannabigerol </a:t>
            </a:r>
          </a:p>
        </p:txBody>
      </p:sp>
    </p:spTree>
    <p:extLst>
      <p:ext uri="{BB962C8B-B14F-4D97-AF65-F5344CB8AC3E}">
        <p14:creationId xmlns:p14="http://schemas.microsoft.com/office/powerpoint/2010/main" val="34454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D2119B6-500C-5245-985C-9E3EFE8C24E0}"/>
              </a:ext>
            </a:extLst>
          </p:cNvPr>
          <p:cNvSpPr txBox="1"/>
          <p:nvPr/>
        </p:nvSpPr>
        <p:spPr>
          <a:xfrm>
            <a:off x="-1" y="59636"/>
            <a:ext cx="12163425" cy="1754326"/>
          </a:xfrm>
          <a:prstGeom prst="rect">
            <a:avLst/>
          </a:prstGeom>
          <a:noFill/>
        </p:spPr>
        <p:txBody>
          <a:bodyPr wrap="square" rtlCol="0">
            <a:spAutoFit/>
          </a:bodyPr>
          <a:lstStyle/>
          <a:p>
            <a:pPr algn="ctr"/>
            <a:r>
              <a:rPr lang="en-US" sz="3200" b="0" i="0" dirty="0">
                <a:solidFill>
                  <a:srgbClr val="002060"/>
                </a:solidFill>
                <a:effectLst/>
                <a:latin typeface="Times New Roman" panose="02020603050405020304" pitchFamily="18" charset="0"/>
                <a:cs typeface="Times New Roman" panose="02020603050405020304" pitchFamily="18" charset="0"/>
              </a:rPr>
              <a:t>Cannabis Use and Risk of Falling in Older Adults</a:t>
            </a:r>
          </a:p>
          <a:p>
            <a:pPr algn="ctr"/>
            <a:r>
              <a:rPr lang="en-US" sz="2800" dirty="0">
                <a:solidFill>
                  <a:srgbClr val="002060"/>
                </a:solidFill>
                <a:latin typeface="Times New Roman" panose="02020603050405020304" pitchFamily="18" charset="0"/>
                <a:cs typeface="Times New Roman" panose="02020603050405020304" pitchFamily="18" charset="0"/>
              </a:rPr>
              <a:t>Introduction</a:t>
            </a:r>
            <a:endParaRPr lang="en-US" sz="2800" b="0" i="0" dirty="0">
              <a:solidFill>
                <a:srgbClr val="002060"/>
              </a:solidFill>
              <a:effectLst/>
              <a:latin typeface="Times New Roman" panose="02020603050405020304" pitchFamily="18" charset="0"/>
              <a:cs typeface="Times New Roman" panose="02020603050405020304" pitchFamily="18" charset="0"/>
            </a:endParaRPr>
          </a:p>
          <a:p>
            <a:pPr algn="r"/>
            <a:endParaRPr lang="en-US" sz="4400" b="1" dirty="0">
              <a:latin typeface="Myriad Pro" panose="020B0503030403020204" pitchFamily="34" charset="0"/>
            </a:endParaRPr>
          </a:p>
        </p:txBody>
      </p:sp>
      <p:sp>
        <p:nvSpPr>
          <p:cNvPr id="2" name="Title 1">
            <a:extLst>
              <a:ext uri="{FF2B5EF4-FFF2-40B4-BE49-F238E27FC236}">
                <a16:creationId xmlns:a16="http://schemas.microsoft.com/office/drawing/2014/main" id="{1863B63D-EB0D-770E-437C-8E01B0C2E711}"/>
              </a:ext>
            </a:extLst>
          </p:cNvPr>
          <p:cNvSpPr txBox="1">
            <a:spLocks/>
          </p:cNvSpPr>
          <p:nvPr/>
        </p:nvSpPr>
        <p:spPr>
          <a:xfrm>
            <a:off x="28576" y="1104079"/>
            <a:ext cx="12134848"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rgbClr val="002060"/>
                </a:solidFill>
                <a:latin typeface="Times New Roman" panose="02020603050405020304" pitchFamily="18" charset="0"/>
                <a:cs typeface="Times New Roman" panose="02020603050405020304" pitchFamily="18" charset="0"/>
              </a:rPr>
              <a:t>Medical Marijuana / Cannabis</a:t>
            </a:r>
          </a:p>
        </p:txBody>
      </p:sp>
      <p:sp>
        <p:nvSpPr>
          <p:cNvPr id="4" name="Content Placeholder 2">
            <a:extLst>
              <a:ext uri="{FF2B5EF4-FFF2-40B4-BE49-F238E27FC236}">
                <a16:creationId xmlns:a16="http://schemas.microsoft.com/office/drawing/2014/main" id="{58292275-E341-7191-004B-1AE124323CC4}"/>
              </a:ext>
            </a:extLst>
          </p:cNvPr>
          <p:cNvSpPr txBox="1">
            <a:spLocks/>
          </p:cNvSpPr>
          <p:nvPr/>
        </p:nvSpPr>
        <p:spPr>
          <a:xfrm>
            <a:off x="685800" y="1927225"/>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dirty="0"/>
          </a:p>
          <a:p>
            <a:r>
              <a:rPr lang="en-CA" b="1" dirty="0">
                <a:solidFill>
                  <a:srgbClr val="002060"/>
                </a:solidFill>
                <a:latin typeface="Times New Roman" panose="02020603050405020304" pitchFamily="18" charset="0"/>
                <a:cs typeface="Times New Roman" panose="02020603050405020304" pitchFamily="18" charset="0"/>
              </a:rPr>
              <a:t>In combination, THC and CBD probably account for most of cannabis’ known effects.</a:t>
            </a:r>
          </a:p>
          <a:p>
            <a:endParaRPr lang="en-CA" dirty="0">
              <a:solidFill>
                <a:srgbClr val="002060"/>
              </a:solidFill>
              <a:latin typeface="Times New Roman" panose="02020603050405020304" pitchFamily="18" charset="0"/>
              <a:cs typeface="Times New Roman" panose="02020603050405020304" pitchFamily="18" charset="0"/>
            </a:endParaRPr>
          </a:p>
          <a:p>
            <a:r>
              <a:rPr lang="en-CA" dirty="0">
                <a:solidFill>
                  <a:srgbClr val="002060"/>
                </a:solidFill>
                <a:latin typeface="Times New Roman" panose="02020603050405020304" pitchFamily="18" charset="0"/>
                <a:cs typeface="Times New Roman" panose="02020603050405020304" pitchFamily="18" charset="0"/>
              </a:rPr>
              <a:t>They have very different physiological and pharmacological properties.</a:t>
            </a:r>
          </a:p>
          <a:p>
            <a:endParaRPr lang="en-CA" sz="3200" dirty="0"/>
          </a:p>
        </p:txBody>
      </p:sp>
    </p:spTree>
    <p:extLst>
      <p:ext uri="{BB962C8B-B14F-4D97-AF65-F5344CB8AC3E}">
        <p14:creationId xmlns:p14="http://schemas.microsoft.com/office/powerpoint/2010/main" val="903441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D2119B6-500C-5245-985C-9E3EFE8C24E0}"/>
              </a:ext>
            </a:extLst>
          </p:cNvPr>
          <p:cNvSpPr txBox="1"/>
          <p:nvPr/>
        </p:nvSpPr>
        <p:spPr>
          <a:xfrm>
            <a:off x="-1" y="59636"/>
            <a:ext cx="12163425" cy="1754326"/>
          </a:xfrm>
          <a:prstGeom prst="rect">
            <a:avLst/>
          </a:prstGeom>
          <a:noFill/>
        </p:spPr>
        <p:txBody>
          <a:bodyPr wrap="square" rtlCol="0">
            <a:spAutoFit/>
          </a:bodyPr>
          <a:lstStyle/>
          <a:p>
            <a:pPr algn="ctr"/>
            <a:r>
              <a:rPr lang="en-US" sz="3200" b="0" i="0" dirty="0">
                <a:solidFill>
                  <a:srgbClr val="002060"/>
                </a:solidFill>
                <a:effectLst/>
                <a:latin typeface="Times New Roman" panose="02020603050405020304" pitchFamily="18" charset="0"/>
                <a:cs typeface="Times New Roman" panose="02020603050405020304" pitchFamily="18" charset="0"/>
              </a:rPr>
              <a:t>Cannabis Use and Risk of Falling in Older Adults</a:t>
            </a:r>
          </a:p>
          <a:p>
            <a:pPr algn="ctr"/>
            <a:r>
              <a:rPr lang="en-US" sz="2800" dirty="0">
                <a:solidFill>
                  <a:srgbClr val="002060"/>
                </a:solidFill>
                <a:latin typeface="Times New Roman" panose="02020603050405020304" pitchFamily="18" charset="0"/>
                <a:cs typeface="Times New Roman" panose="02020603050405020304" pitchFamily="18" charset="0"/>
              </a:rPr>
              <a:t>Introduction</a:t>
            </a:r>
            <a:endParaRPr lang="en-US" sz="2800" b="0" i="0" dirty="0">
              <a:solidFill>
                <a:srgbClr val="002060"/>
              </a:solidFill>
              <a:effectLst/>
              <a:latin typeface="Times New Roman" panose="02020603050405020304" pitchFamily="18" charset="0"/>
              <a:cs typeface="Times New Roman" panose="02020603050405020304" pitchFamily="18" charset="0"/>
            </a:endParaRPr>
          </a:p>
          <a:p>
            <a:pPr algn="r"/>
            <a:endParaRPr lang="en-US" sz="4400" b="1" dirty="0">
              <a:latin typeface="Myriad Pro" panose="020B0503030403020204" pitchFamily="34" charset="0"/>
            </a:endParaRPr>
          </a:p>
        </p:txBody>
      </p:sp>
      <p:sp>
        <p:nvSpPr>
          <p:cNvPr id="2" name="Title 1">
            <a:extLst>
              <a:ext uri="{FF2B5EF4-FFF2-40B4-BE49-F238E27FC236}">
                <a16:creationId xmlns:a16="http://schemas.microsoft.com/office/drawing/2014/main" id="{1863B63D-EB0D-770E-437C-8E01B0C2E711}"/>
              </a:ext>
            </a:extLst>
          </p:cNvPr>
          <p:cNvSpPr txBox="1">
            <a:spLocks/>
          </p:cNvSpPr>
          <p:nvPr/>
        </p:nvSpPr>
        <p:spPr>
          <a:xfrm>
            <a:off x="28576" y="1104079"/>
            <a:ext cx="12134848" cy="59137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lgn="ctr">
              <a:defRPr/>
            </a:pPr>
            <a:r>
              <a:rPr lang="en-US" sz="2800" dirty="0">
                <a:solidFill>
                  <a:srgbClr val="002060"/>
                </a:solidFill>
                <a:latin typeface="Times New Roman" panose="02020603050405020304" pitchFamily="18" charset="0"/>
                <a:cs typeface="Times New Roman" panose="02020603050405020304" pitchFamily="18" charset="0"/>
              </a:rPr>
              <a:t>THC - Delta-9 tetrahydrocannabinol</a:t>
            </a:r>
          </a:p>
        </p:txBody>
      </p:sp>
      <p:sp>
        <p:nvSpPr>
          <p:cNvPr id="4" name="Content Placeholder 2">
            <a:extLst>
              <a:ext uri="{FF2B5EF4-FFF2-40B4-BE49-F238E27FC236}">
                <a16:creationId xmlns:a16="http://schemas.microsoft.com/office/drawing/2014/main" id="{5D049470-4B8B-B205-1022-2AA424D1058B}"/>
              </a:ext>
            </a:extLst>
          </p:cNvPr>
          <p:cNvSpPr txBox="1">
            <a:spLocks/>
          </p:cNvSpPr>
          <p:nvPr/>
        </p:nvSpPr>
        <p:spPr>
          <a:xfrm>
            <a:off x="0" y="1950948"/>
            <a:ext cx="10827381" cy="47011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b="1" dirty="0">
                <a:solidFill>
                  <a:srgbClr val="002060"/>
                </a:solidFill>
                <a:latin typeface="Times New Roman" panose="02020603050405020304" pitchFamily="18" charset="0"/>
                <a:cs typeface="Times New Roman" panose="02020603050405020304" pitchFamily="18" charset="0"/>
              </a:rPr>
              <a:t>Adverse </a:t>
            </a:r>
            <a:r>
              <a:rPr lang="en-CA" b="1" u="sng" dirty="0">
                <a:solidFill>
                  <a:srgbClr val="002060"/>
                </a:solidFill>
                <a:latin typeface="Times New Roman" panose="02020603050405020304" pitchFamily="18" charset="0"/>
                <a:cs typeface="Times New Roman" panose="02020603050405020304" pitchFamily="18" charset="0"/>
              </a:rPr>
              <a:t>acute</a:t>
            </a:r>
            <a:r>
              <a:rPr lang="en-CA" b="1" dirty="0">
                <a:solidFill>
                  <a:srgbClr val="002060"/>
                </a:solidFill>
                <a:latin typeface="Times New Roman" panose="02020603050405020304" pitchFamily="18" charset="0"/>
                <a:cs typeface="Times New Roman" panose="02020603050405020304" pitchFamily="18" charset="0"/>
              </a:rPr>
              <a:t> effects:</a:t>
            </a:r>
          </a:p>
          <a:p>
            <a:pPr marL="0" indent="0">
              <a:buFont typeface="Arial" panose="020B0604020202020204" pitchFamily="34" charset="0"/>
              <a:buNone/>
            </a:pPr>
            <a:endParaRPr lang="en-CA" sz="2400" dirty="0">
              <a:latin typeface="Comic Sans MS" panose="030F0702030302020204" pitchFamily="66" charset="0"/>
            </a:endParaRPr>
          </a:p>
        </p:txBody>
      </p:sp>
      <p:sp>
        <p:nvSpPr>
          <p:cNvPr id="9" name="Rectangle 8">
            <a:extLst>
              <a:ext uri="{FF2B5EF4-FFF2-40B4-BE49-F238E27FC236}">
                <a16:creationId xmlns:a16="http://schemas.microsoft.com/office/drawing/2014/main" id="{02A38204-1514-342C-E374-0DAF668FFD54}"/>
              </a:ext>
            </a:extLst>
          </p:cNvPr>
          <p:cNvSpPr/>
          <p:nvPr/>
        </p:nvSpPr>
        <p:spPr>
          <a:xfrm>
            <a:off x="0" y="2653168"/>
            <a:ext cx="12192000" cy="677108"/>
          </a:xfrm>
          <a:prstGeom prst="rect">
            <a:avLst/>
          </a:prstGeom>
        </p:spPr>
        <p:txBody>
          <a:bodyPr wrap="square">
            <a:spAutoFit/>
          </a:bodyPr>
          <a:lstStyle/>
          <a:p>
            <a:r>
              <a:rPr lang="en-US" sz="2400" dirty="0">
                <a:solidFill>
                  <a:srgbClr val="002060"/>
                </a:solidFill>
                <a:latin typeface="Times New Roman" panose="02020603050405020304" pitchFamily="18" charset="0"/>
                <a:cs typeface="Times New Roman" panose="02020603050405020304" pitchFamily="18" charset="0"/>
              </a:rPr>
              <a:t>Anxiety, paranoia, impaired psychomotor performance and cognitive dysfunction </a:t>
            </a:r>
            <a:r>
              <a:rPr lang="da-DK" sz="1400" dirty="0">
                <a:solidFill>
                  <a:srgbClr val="002060"/>
                </a:solidFill>
                <a:latin typeface="Times New Roman" panose="02020603050405020304" pitchFamily="18" charset="0"/>
                <a:cs typeface="Times New Roman" panose="02020603050405020304" pitchFamily="18" charset="0"/>
              </a:rPr>
              <a:t>Broyd et al., 2016; Curran et al., 2016</a:t>
            </a:r>
            <a:endParaRPr lang="en-US" sz="1400" dirty="0">
              <a:solidFill>
                <a:srgbClr val="002060"/>
              </a:solidFill>
              <a:latin typeface="Times New Roman" panose="02020603050405020304" pitchFamily="18" charset="0"/>
              <a:cs typeface="Times New Roman" panose="02020603050405020304" pitchFamily="18" charset="0"/>
            </a:endParaRPr>
          </a:p>
        </p:txBody>
      </p:sp>
      <p:sp>
        <p:nvSpPr>
          <p:cNvPr id="10" name="Content Placeholder 2">
            <a:extLst>
              <a:ext uri="{FF2B5EF4-FFF2-40B4-BE49-F238E27FC236}">
                <a16:creationId xmlns:a16="http://schemas.microsoft.com/office/drawing/2014/main" id="{E4CB3353-2D00-2739-99D9-6C15D1BA5A21}"/>
              </a:ext>
            </a:extLst>
          </p:cNvPr>
          <p:cNvSpPr txBox="1">
            <a:spLocks/>
          </p:cNvSpPr>
          <p:nvPr/>
        </p:nvSpPr>
        <p:spPr>
          <a:xfrm>
            <a:off x="0" y="3875178"/>
            <a:ext cx="10827381" cy="47011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b="1" dirty="0">
                <a:solidFill>
                  <a:srgbClr val="002060"/>
                </a:solidFill>
                <a:latin typeface="Times New Roman" panose="02020603050405020304" pitchFamily="18" charset="0"/>
                <a:cs typeface="Times New Roman" panose="02020603050405020304" pitchFamily="18" charset="0"/>
              </a:rPr>
              <a:t>Adverse </a:t>
            </a:r>
            <a:r>
              <a:rPr lang="en-CA" b="1" u="sng" dirty="0">
                <a:solidFill>
                  <a:srgbClr val="002060"/>
                </a:solidFill>
                <a:latin typeface="Times New Roman" panose="02020603050405020304" pitchFamily="18" charset="0"/>
                <a:cs typeface="Times New Roman" panose="02020603050405020304" pitchFamily="18" charset="0"/>
              </a:rPr>
              <a:t>chronic</a:t>
            </a:r>
            <a:r>
              <a:rPr lang="en-CA" b="1" dirty="0">
                <a:solidFill>
                  <a:srgbClr val="002060"/>
                </a:solidFill>
                <a:latin typeface="Times New Roman" panose="02020603050405020304" pitchFamily="18" charset="0"/>
                <a:cs typeface="Times New Roman" panose="02020603050405020304" pitchFamily="18" charset="0"/>
              </a:rPr>
              <a:t> effects:</a:t>
            </a:r>
          </a:p>
          <a:p>
            <a:pPr marL="0" indent="0">
              <a:buFont typeface="Arial" panose="020B0604020202020204" pitchFamily="34" charset="0"/>
              <a:buNone/>
            </a:pPr>
            <a:endParaRPr lang="en-CA" sz="2400" dirty="0">
              <a:latin typeface="Comic Sans MS" panose="030F0702030302020204" pitchFamily="66" charset="0"/>
            </a:endParaRPr>
          </a:p>
        </p:txBody>
      </p:sp>
      <p:sp>
        <p:nvSpPr>
          <p:cNvPr id="11" name="Rectangle 10">
            <a:extLst>
              <a:ext uri="{FF2B5EF4-FFF2-40B4-BE49-F238E27FC236}">
                <a16:creationId xmlns:a16="http://schemas.microsoft.com/office/drawing/2014/main" id="{895917D8-214F-54CD-7930-7C3469AA3621}"/>
              </a:ext>
            </a:extLst>
          </p:cNvPr>
          <p:cNvSpPr/>
          <p:nvPr/>
        </p:nvSpPr>
        <p:spPr>
          <a:xfrm>
            <a:off x="0" y="4402629"/>
            <a:ext cx="12192000" cy="677108"/>
          </a:xfrm>
          <a:prstGeom prst="rect">
            <a:avLst/>
          </a:prstGeom>
        </p:spPr>
        <p:txBody>
          <a:bodyPr wrap="square">
            <a:spAutoFit/>
          </a:bodyPr>
          <a:lstStyle/>
          <a:p>
            <a:r>
              <a:rPr lang="en-US" sz="2400" dirty="0">
                <a:solidFill>
                  <a:srgbClr val="002060"/>
                </a:solidFill>
                <a:latin typeface="Times New Roman" panose="02020603050405020304" pitchFamily="18" charset="0"/>
                <a:cs typeface="Times New Roman" panose="02020603050405020304" pitchFamily="18" charset="0"/>
              </a:rPr>
              <a:t>Associated with increased risk of dependence, psychosis and cognitive </a:t>
            </a:r>
            <a:r>
              <a:rPr lang="fr-FR" sz="2400" dirty="0">
                <a:solidFill>
                  <a:srgbClr val="002060"/>
                </a:solidFill>
                <a:latin typeface="Times New Roman" panose="02020603050405020304" pitchFamily="18" charset="0"/>
                <a:cs typeface="Times New Roman" panose="02020603050405020304" pitchFamily="18" charset="0"/>
              </a:rPr>
              <a:t>impairment </a:t>
            </a:r>
            <a:r>
              <a:rPr lang="fr-FR" sz="1400" dirty="0">
                <a:solidFill>
                  <a:srgbClr val="002060"/>
                </a:solidFill>
                <a:latin typeface="Times New Roman" panose="02020603050405020304" pitchFamily="18" charset="0"/>
                <a:cs typeface="Times New Roman" panose="02020603050405020304" pitchFamily="18" charset="0"/>
              </a:rPr>
              <a:t>Broyd et al., 2016; Curran et al., 2016; Marconi et al.,</a:t>
            </a:r>
            <a:r>
              <a:rPr lang="en-US" sz="1400" dirty="0">
                <a:solidFill>
                  <a:srgbClr val="002060"/>
                </a:solidFill>
                <a:latin typeface="Times New Roman" panose="02020603050405020304" pitchFamily="18" charset="0"/>
                <a:cs typeface="Times New Roman" panose="02020603050405020304" pitchFamily="18" charset="0"/>
              </a:rPr>
              <a:t>2016</a:t>
            </a:r>
          </a:p>
        </p:txBody>
      </p:sp>
      <p:sp>
        <p:nvSpPr>
          <p:cNvPr id="12" name="Rectangle 11">
            <a:extLst>
              <a:ext uri="{FF2B5EF4-FFF2-40B4-BE49-F238E27FC236}">
                <a16:creationId xmlns:a16="http://schemas.microsoft.com/office/drawing/2014/main" id="{8A90B6EB-C4BA-6E79-F65E-14EADC6EA254}"/>
              </a:ext>
            </a:extLst>
          </p:cNvPr>
          <p:cNvSpPr/>
          <p:nvPr/>
        </p:nvSpPr>
        <p:spPr>
          <a:xfrm>
            <a:off x="0" y="5681919"/>
            <a:ext cx="12191999" cy="830997"/>
          </a:xfrm>
          <a:prstGeom prst="rect">
            <a:avLst/>
          </a:prstGeom>
        </p:spPr>
        <p:txBody>
          <a:bodyPr wrap="square">
            <a:spAutoFit/>
          </a:bodyPr>
          <a:lstStyle/>
          <a:p>
            <a:r>
              <a:rPr lang="en-US" sz="2400" u="sng" dirty="0">
                <a:solidFill>
                  <a:srgbClr val="002060"/>
                </a:solidFill>
                <a:latin typeface="Times New Roman" panose="02020603050405020304" pitchFamily="18" charset="0"/>
                <a:cs typeface="Times New Roman" panose="02020603050405020304" pitchFamily="18" charset="0"/>
              </a:rPr>
              <a:t>However,</a:t>
            </a:r>
            <a:r>
              <a:rPr lang="en-US" sz="2400" dirty="0">
                <a:solidFill>
                  <a:srgbClr val="002060"/>
                </a:solidFill>
                <a:latin typeface="Times New Roman" panose="02020603050405020304" pitchFamily="18" charset="0"/>
                <a:cs typeface="Times New Roman" panose="02020603050405020304" pitchFamily="18" charset="0"/>
              </a:rPr>
              <a:t> two large meta-analyses suggest that the adverse effects of chronic cannabis use on cognition may improve following </a:t>
            </a:r>
            <a:r>
              <a:rPr lang="de-DE" sz="2400" dirty="0">
                <a:solidFill>
                  <a:srgbClr val="002060"/>
                </a:solidFill>
                <a:latin typeface="Times New Roman" panose="02020603050405020304" pitchFamily="18" charset="0"/>
                <a:cs typeface="Times New Roman" panose="02020603050405020304" pitchFamily="18" charset="0"/>
              </a:rPr>
              <a:t>abstinence </a:t>
            </a:r>
            <a:r>
              <a:rPr lang="de-DE" sz="1400" dirty="0">
                <a:solidFill>
                  <a:srgbClr val="002060"/>
                </a:solidFill>
                <a:latin typeface="Times New Roman" panose="02020603050405020304" pitchFamily="18" charset="0"/>
                <a:cs typeface="Times New Roman" panose="02020603050405020304" pitchFamily="18" charset="0"/>
              </a:rPr>
              <a:t>(Schreiner &amp; Dunn, 2012; Scott et al., 2018).</a:t>
            </a:r>
            <a:endParaRPr lang="en-US"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056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D2119B6-500C-5245-985C-9E3EFE8C24E0}"/>
              </a:ext>
            </a:extLst>
          </p:cNvPr>
          <p:cNvSpPr txBox="1"/>
          <p:nvPr/>
        </p:nvSpPr>
        <p:spPr>
          <a:xfrm>
            <a:off x="28575" y="59636"/>
            <a:ext cx="12163425" cy="1754326"/>
          </a:xfrm>
          <a:prstGeom prst="rect">
            <a:avLst/>
          </a:prstGeom>
          <a:noFill/>
        </p:spPr>
        <p:txBody>
          <a:bodyPr wrap="square" rtlCol="0">
            <a:spAutoFit/>
          </a:bodyPr>
          <a:lstStyle/>
          <a:p>
            <a:pPr algn="ctr"/>
            <a:r>
              <a:rPr lang="en-US" sz="3200" b="0" i="0" dirty="0">
                <a:solidFill>
                  <a:srgbClr val="002060"/>
                </a:solidFill>
                <a:effectLst/>
                <a:latin typeface="Times New Roman" panose="02020603050405020304" pitchFamily="18" charset="0"/>
                <a:cs typeface="Times New Roman" panose="02020603050405020304" pitchFamily="18" charset="0"/>
              </a:rPr>
              <a:t>Cannabis Use and Risk of Falling in Older Adults</a:t>
            </a:r>
          </a:p>
          <a:p>
            <a:pPr algn="ctr"/>
            <a:r>
              <a:rPr lang="en-US" sz="2800" dirty="0">
                <a:solidFill>
                  <a:srgbClr val="002060"/>
                </a:solidFill>
                <a:latin typeface="Times New Roman" panose="02020603050405020304" pitchFamily="18" charset="0"/>
                <a:cs typeface="Times New Roman" panose="02020603050405020304" pitchFamily="18" charset="0"/>
              </a:rPr>
              <a:t>Introduction</a:t>
            </a:r>
            <a:endParaRPr lang="en-US" sz="2800" b="0" i="0" dirty="0">
              <a:solidFill>
                <a:srgbClr val="002060"/>
              </a:solidFill>
              <a:effectLst/>
              <a:latin typeface="Times New Roman" panose="02020603050405020304" pitchFamily="18" charset="0"/>
              <a:cs typeface="Times New Roman" panose="02020603050405020304" pitchFamily="18" charset="0"/>
            </a:endParaRPr>
          </a:p>
          <a:p>
            <a:pPr algn="r"/>
            <a:endParaRPr lang="en-US" sz="4400" b="1" dirty="0">
              <a:latin typeface="Myriad Pro" panose="020B0503030403020204" pitchFamily="34" charset="0"/>
            </a:endParaRPr>
          </a:p>
        </p:txBody>
      </p:sp>
      <p:sp>
        <p:nvSpPr>
          <p:cNvPr id="2" name="Title 1">
            <a:extLst>
              <a:ext uri="{FF2B5EF4-FFF2-40B4-BE49-F238E27FC236}">
                <a16:creationId xmlns:a16="http://schemas.microsoft.com/office/drawing/2014/main" id="{1863B63D-EB0D-770E-437C-8E01B0C2E711}"/>
              </a:ext>
            </a:extLst>
          </p:cNvPr>
          <p:cNvSpPr txBox="1">
            <a:spLocks/>
          </p:cNvSpPr>
          <p:nvPr/>
        </p:nvSpPr>
        <p:spPr>
          <a:xfrm>
            <a:off x="28576" y="1104079"/>
            <a:ext cx="12134848" cy="59137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lgn="ctr">
              <a:defRPr/>
            </a:pPr>
            <a:r>
              <a:rPr lang="en-US" sz="2800" dirty="0">
                <a:solidFill>
                  <a:srgbClr val="002060"/>
                </a:solidFill>
                <a:latin typeface="Times New Roman" panose="02020603050405020304" pitchFamily="18" charset="0"/>
                <a:cs typeface="Times New Roman" panose="02020603050405020304" pitchFamily="18" charset="0"/>
              </a:rPr>
              <a:t>CBD - Cannabidiol</a:t>
            </a:r>
          </a:p>
        </p:txBody>
      </p:sp>
      <p:sp>
        <p:nvSpPr>
          <p:cNvPr id="5" name="Content Placeholder 2">
            <a:extLst>
              <a:ext uri="{FF2B5EF4-FFF2-40B4-BE49-F238E27FC236}">
                <a16:creationId xmlns:a16="http://schemas.microsoft.com/office/drawing/2014/main" id="{62E6677C-0370-09EB-EE85-98686871EFD9}"/>
              </a:ext>
            </a:extLst>
          </p:cNvPr>
          <p:cNvSpPr txBox="1">
            <a:spLocks/>
          </p:cNvSpPr>
          <p:nvPr/>
        </p:nvSpPr>
        <p:spPr>
          <a:xfrm>
            <a:off x="0" y="1969998"/>
            <a:ext cx="10827381" cy="47011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b="1" dirty="0">
                <a:solidFill>
                  <a:srgbClr val="002060"/>
                </a:solidFill>
                <a:latin typeface="Times New Roman" panose="02020603050405020304" pitchFamily="18" charset="0"/>
                <a:cs typeface="Times New Roman" panose="02020603050405020304" pitchFamily="18" charset="0"/>
              </a:rPr>
              <a:t>Adverse effects:</a:t>
            </a:r>
          </a:p>
          <a:p>
            <a:pPr marL="0" indent="0">
              <a:buFont typeface="Arial" panose="020B0604020202020204" pitchFamily="34" charset="0"/>
              <a:buNone/>
            </a:pPr>
            <a:endParaRPr lang="en-CA" sz="2400" dirty="0">
              <a:latin typeface="Comic Sans MS" panose="030F0702030302020204" pitchFamily="66" charset="0"/>
            </a:endParaRPr>
          </a:p>
        </p:txBody>
      </p:sp>
      <p:sp>
        <p:nvSpPr>
          <p:cNvPr id="6" name="Rectangle 5">
            <a:extLst>
              <a:ext uri="{FF2B5EF4-FFF2-40B4-BE49-F238E27FC236}">
                <a16:creationId xmlns:a16="http://schemas.microsoft.com/office/drawing/2014/main" id="{37C8DC61-782D-AAA6-F912-224A52F187B5}"/>
              </a:ext>
            </a:extLst>
          </p:cNvPr>
          <p:cNvSpPr/>
          <p:nvPr/>
        </p:nvSpPr>
        <p:spPr>
          <a:xfrm>
            <a:off x="-1" y="3338803"/>
            <a:ext cx="12191999" cy="830997"/>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002060"/>
                </a:solidFill>
                <a:latin typeface="Times New Roman" panose="02020603050405020304" pitchFamily="18" charset="0"/>
                <a:cs typeface="Times New Roman" panose="02020603050405020304" pitchFamily="18" charset="0"/>
              </a:rPr>
              <a:t>Somnolence and fatigue coupled with gastrointestinal disturbances are not uncommon, and rarer but serious events such as elevated liver function tests has been observed.</a:t>
            </a:r>
          </a:p>
        </p:txBody>
      </p:sp>
      <p:sp>
        <p:nvSpPr>
          <p:cNvPr id="7" name="Rectangle 6">
            <a:extLst>
              <a:ext uri="{FF2B5EF4-FFF2-40B4-BE49-F238E27FC236}">
                <a16:creationId xmlns:a16="http://schemas.microsoft.com/office/drawing/2014/main" id="{2D73B9FD-024F-D66D-1725-21A652F9906B}"/>
              </a:ext>
            </a:extLst>
          </p:cNvPr>
          <p:cNvSpPr/>
          <p:nvPr/>
        </p:nvSpPr>
        <p:spPr>
          <a:xfrm>
            <a:off x="0" y="2658624"/>
            <a:ext cx="12191999" cy="461665"/>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002060"/>
                </a:solidFill>
                <a:latin typeface="Times New Roman" panose="02020603050405020304" pitchFamily="18" charset="0"/>
                <a:cs typeface="Times New Roman" panose="02020603050405020304" pitchFamily="18" charset="0"/>
              </a:rPr>
              <a:t>CBD is not risk free, as it has both drug interaction and adverse event potential.</a:t>
            </a:r>
          </a:p>
        </p:txBody>
      </p:sp>
      <p:sp>
        <p:nvSpPr>
          <p:cNvPr id="8" name="Rectangle 7">
            <a:extLst>
              <a:ext uri="{FF2B5EF4-FFF2-40B4-BE49-F238E27FC236}">
                <a16:creationId xmlns:a16="http://schemas.microsoft.com/office/drawing/2014/main" id="{BD2D83A0-802B-5513-563F-4CE4542C8A9C}"/>
              </a:ext>
            </a:extLst>
          </p:cNvPr>
          <p:cNvSpPr/>
          <p:nvPr/>
        </p:nvSpPr>
        <p:spPr>
          <a:xfrm>
            <a:off x="0" y="4607498"/>
            <a:ext cx="12191998" cy="830997"/>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002060"/>
                </a:solidFill>
                <a:latin typeface="Times New Roman" panose="02020603050405020304" pitchFamily="18" charset="0"/>
                <a:cs typeface="Times New Roman" panose="02020603050405020304" pitchFamily="18" charset="0"/>
              </a:rPr>
              <a:t>Because CBD is an effective anticonvulsant therapy, the FDA is concerned that it might similarly cause suicidal ideation </a:t>
            </a:r>
            <a:r>
              <a:rPr lang="en-US" sz="1400" dirty="0">
                <a:solidFill>
                  <a:srgbClr val="002060"/>
                </a:solidFill>
                <a:latin typeface="Times New Roman" panose="02020603050405020304" pitchFamily="18" charset="0"/>
                <a:cs typeface="Times New Roman" panose="02020603050405020304" pitchFamily="18" charset="0"/>
              </a:rPr>
              <a:t>White et al. 2019</a:t>
            </a:r>
          </a:p>
        </p:txBody>
      </p:sp>
    </p:spTree>
    <p:extLst>
      <p:ext uri="{BB962C8B-B14F-4D97-AF65-F5344CB8AC3E}">
        <p14:creationId xmlns:p14="http://schemas.microsoft.com/office/powerpoint/2010/main" val="283147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D2119B6-500C-5245-985C-9E3EFE8C24E0}"/>
              </a:ext>
            </a:extLst>
          </p:cNvPr>
          <p:cNvSpPr txBox="1"/>
          <p:nvPr/>
        </p:nvSpPr>
        <p:spPr>
          <a:xfrm>
            <a:off x="0" y="4471"/>
            <a:ext cx="12192000" cy="1938992"/>
          </a:xfrm>
          <a:prstGeom prst="rect">
            <a:avLst/>
          </a:prstGeom>
          <a:noFill/>
        </p:spPr>
        <p:txBody>
          <a:bodyPr wrap="square" rtlCol="0">
            <a:spAutoFit/>
          </a:bodyPr>
          <a:lstStyle/>
          <a:p>
            <a:pPr algn="ctr"/>
            <a:endParaRPr lang="en-US" sz="2800" b="1" i="0" u="none" strike="noStrike" baseline="0" dirty="0">
              <a:solidFill>
                <a:srgbClr val="002060"/>
              </a:solidFill>
              <a:latin typeface="Times New Roman" panose="02020603050405020304" pitchFamily="18" charset="0"/>
              <a:cs typeface="Times New Roman" panose="02020603050405020304" pitchFamily="18" charset="0"/>
            </a:endParaRPr>
          </a:p>
          <a:p>
            <a:pPr algn="ctr"/>
            <a:r>
              <a:rPr lang="en-US" sz="2800" b="1" i="0" u="none" strike="noStrike" baseline="0" dirty="0">
                <a:solidFill>
                  <a:srgbClr val="002060"/>
                </a:solidFill>
                <a:latin typeface="Times New Roman" panose="02020603050405020304" pitchFamily="18" charset="0"/>
                <a:cs typeface="Times New Roman" panose="02020603050405020304" pitchFamily="18" charset="0"/>
              </a:rPr>
              <a:t>Increased Likelihood of Falling in Older Cannabis Users vs. Non-Users</a:t>
            </a:r>
          </a:p>
          <a:p>
            <a:pPr algn="ctr"/>
            <a:endParaRPr lang="en-US" sz="2000" b="1" dirty="0">
              <a:solidFill>
                <a:srgbClr val="002060"/>
              </a:solidFill>
              <a:effectLst/>
              <a:latin typeface="URWPalladioL-Bold"/>
            </a:endParaRPr>
          </a:p>
          <a:p>
            <a:pPr algn="r"/>
            <a:endParaRPr lang="en-US" sz="4400" b="1" dirty="0">
              <a:latin typeface="Myriad Pro" panose="020B0503030403020204" pitchFamily="34" charset="0"/>
            </a:endParaRPr>
          </a:p>
        </p:txBody>
      </p:sp>
      <p:sp>
        <p:nvSpPr>
          <p:cNvPr id="6" name="TextBox 5">
            <a:extLst>
              <a:ext uri="{FF2B5EF4-FFF2-40B4-BE49-F238E27FC236}">
                <a16:creationId xmlns:a16="http://schemas.microsoft.com/office/drawing/2014/main" id="{DF1E716E-8266-B672-54B4-A123010B1A27}"/>
              </a:ext>
            </a:extLst>
          </p:cNvPr>
          <p:cNvSpPr txBox="1"/>
          <p:nvPr/>
        </p:nvSpPr>
        <p:spPr>
          <a:xfrm>
            <a:off x="573024" y="1266360"/>
            <a:ext cx="11524112" cy="1446550"/>
          </a:xfrm>
          <a:prstGeom prst="rect">
            <a:avLst/>
          </a:prstGeom>
          <a:noFill/>
        </p:spPr>
        <p:txBody>
          <a:bodyPr wrap="square">
            <a:spAutoFit/>
          </a:bodyPr>
          <a:lstStyle/>
          <a:p>
            <a:pPr algn="l"/>
            <a:r>
              <a:rPr lang="en-US" sz="2400" b="0" i="0" u="none" strike="noStrike" baseline="0" dirty="0">
                <a:solidFill>
                  <a:srgbClr val="002060"/>
                </a:solidFill>
                <a:latin typeface="Times New Roman" panose="02020603050405020304" pitchFamily="18" charset="0"/>
                <a:cs typeface="Times New Roman" panose="02020603050405020304" pitchFamily="18" charset="0"/>
              </a:rPr>
              <a:t>Falls and cognitive impairment are a “well-known couple” </a:t>
            </a:r>
            <a:r>
              <a:rPr lang="en-US" sz="2400" baseline="-25000" dirty="0">
                <a:solidFill>
                  <a:srgbClr val="002060"/>
                </a:solidFill>
                <a:latin typeface="Times New Roman" panose="02020603050405020304" pitchFamily="18" charset="0"/>
                <a:cs typeface="Times New Roman" panose="02020603050405020304" pitchFamily="18" charset="0"/>
              </a:rPr>
              <a:t>Montero-Odasso et al. 2012</a:t>
            </a:r>
            <a:r>
              <a:rPr lang="en-US" sz="2400" b="0" i="0" u="none" strike="noStrike" baseline="0" dirty="0">
                <a:solidFill>
                  <a:srgbClr val="002060"/>
                </a:solidFill>
                <a:latin typeface="Times New Roman" panose="02020603050405020304" pitchFamily="18" charset="0"/>
                <a:cs typeface="Times New Roman" panose="02020603050405020304" pitchFamily="18" charset="0"/>
              </a:rPr>
              <a:t> older adults with moderate to severe cognitive impairment have a higher fall risk, with an annual incidence of around 60–80%, which is twice the rate of cognitively normal older adults </a:t>
            </a:r>
            <a:r>
              <a:rPr lang="en-US" sz="2400" b="0" i="0" u="none" strike="noStrike" baseline="-25000" dirty="0">
                <a:solidFill>
                  <a:srgbClr val="002060"/>
                </a:solidFill>
                <a:latin typeface="Times New Roman" panose="02020603050405020304" pitchFamily="18" charset="0"/>
                <a:cs typeface="Times New Roman" panose="02020603050405020304" pitchFamily="18" charset="0"/>
              </a:rPr>
              <a:t>Tinetti et al. 1988</a:t>
            </a:r>
            <a:endParaRPr lang="en-US" sz="2400" baseline="-25000" dirty="0">
              <a:solidFill>
                <a:srgbClr val="00206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AC93071-2065-EEB8-7A50-E153F75FDE52}"/>
              </a:ext>
            </a:extLst>
          </p:cNvPr>
          <p:cNvSpPr txBox="1"/>
          <p:nvPr/>
        </p:nvSpPr>
        <p:spPr>
          <a:xfrm>
            <a:off x="100208" y="3198167"/>
            <a:ext cx="12192000" cy="461665"/>
          </a:xfrm>
          <a:prstGeom prst="rect">
            <a:avLst/>
          </a:prstGeom>
          <a:noFill/>
        </p:spPr>
        <p:txBody>
          <a:bodyPr wrap="square">
            <a:spAutoFit/>
          </a:bodyPr>
          <a:lstStyle/>
          <a:p>
            <a:pPr algn="l"/>
            <a:r>
              <a:rPr lang="en-US" sz="2400" dirty="0">
                <a:solidFill>
                  <a:srgbClr val="002060"/>
                </a:solidFill>
                <a:latin typeface="Times New Roman" panose="02020603050405020304" pitchFamily="18" charset="0"/>
                <a:cs typeface="Times New Roman" panose="02020603050405020304" pitchFamily="18" charset="0"/>
              </a:rPr>
              <a:t>T</a:t>
            </a:r>
            <a:r>
              <a:rPr lang="en-US" sz="2400" b="0" i="0" u="none" strike="noStrike" baseline="0" dirty="0">
                <a:solidFill>
                  <a:srgbClr val="002060"/>
                </a:solidFill>
                <a:latin typeface="Times New Roman" panose="02020603050405020304" pitchFamily="18" charset="0"/>
                <a:cs typeface="Times New Roman" panose="02020603050405020304" pitchFamily="18" charset="0"/>
              </a:rPr>
              <a:t>he physiological effects of chronic cannabis use may further increase fall risk.</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D245330C-336A-D328-02C7-5552851CA57C}"/>
              </a:ext>
            </a:extLst>
          </p:cNvPr>
          <p:cNvSpPr txBox="1"/>
          <p:nvPr/>
        </p:nvSpPr>
        <p:spPr>
          <a:xfrm>
            <a:off x="0" y="4783244"/>
            <a:ext cx="12192000" cy="954107"/>
          </a:xfrm>
          <a:prstGeom prst="rect">
            <a:avLst/>
          </a:prstGeom>
          <a:noFill/>
        </p:spPr>
        <p:txBody>
          <a:bodyPr wrap="square">
            <a:spAutoFit/>
          </a:bodyPr>
          <a:lstStyle/>
          <a:p>
            <a:pPr algn="l"/>
            <a:r>
              <a:rPr lang="en-US" sz="2800" b="0" i="1" u="none" strike="noStrike" baseline="0" dirty="0">
                <a:solidFill>
                  <a:srgbClr val="002060"/>
                </a:solidFill>
                <a:latin typeface="Times New Roman" panose="02020603050405020304" pitchFamily="18" charset="0"/>
                <a:cs typeface="Times New Roman" panose="02020603050405020304" pitchFamily="18" charset="0"/>
              </a:rPr>
              <a:t>To investigate the fall risk, cognitive function, and motor function of older individuals (&gt; 50 years) who use cannabis for medical purposes.</a:t>
            </a:r>
            <a:endParaRPr lang="en-US" sz="2800" i="1" dirty="0">
              <a:solidFill>
                <a:srgbClr val="00206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BE94BEA-DC10-AB09-8223-79986549635F}"/>
              </a:ext>
            </a:extLst>
          </p:cNvPr>
          <p:cNvSpPr txBox="1"/>
          <p:nvPr/>
        </p:nvSpPr>
        <p:spPr>
          <a:xfrm>
            <a:off x="0" y="3875285"/>
            <a:ext cx="12192000" cy="646331"/>
          </a:xfrm>
          <a:prstGeom prst="rect">
            <a:avLst/>
          </a:prstGeom>
          <a:noFill/>
        </p:spPr>
        <p:txBody>
          <a:bodyPr wrap="square" rtlCol="0">
            <a:spAutoFit/>
          </a:bodyPr>
          <a:lstStyle/>
          <a:p>
            <a:pPr algn="ctr"/>
            <a:r>
              <a:rPr lang="en-US" sz="3600" u="sng" dirty="0">
                <a:solidFill>
                  <a:srgbClr val="002060"/>
                </a:solidFill>
                <a:latin typeface="Times New Roman" panose="02020603050405020304" pitchFamily="18" charset="0"/>
                <a:cs typeface="Times New Roman" panose="02020603050405020304" pitchFamily="18" charset="0"/>
              </a:rPr>
              <a:t>Purpose</a:t>
            </a:r>
          </a:p>
        </p:txBody>
      </p:sp>
      <p:sp>
        <p:nvSpPr>
          <p:cNvPr id="3" name="TextBox 2">
            <a:extLst>
              <a:ext uri="{FF2B5EF4-FFF2-40B4-BE49-F238E27FC236}">
                <a16:creationId xmlns:a16="http://schemas.microsoft.com/office/drawing/2014/main" id="{D7A869F8-4810-74D9-5CAB-EF7051862831}"/>
              </a:ext>
            </a:extLst>
          </p:cNvPr>
          <p:cNvSpPr txBox="1"/>
          <p:nvPr/>
        </p:nvSpPr>
        <p:spPr>
          <a:xfrm>
            <a:off x="7126224" y="6453438"/>
            <a:ext cx="6205728" cy="369332"/>
          </a:xfrm>
          <a:prstGeom prst="rect">
            <a:avLst/>
          </a:prstGeom>
          <a:noFill/>
        </p:spPr>
        <p:txBody>
          <a:bodyPr wrap="square">
            <a:spAutoFit/>
          </a:bodyPr>
          <a:lstStyle/>
          <a:p>
            <a:pPr algn="ctr"/>
            <a:r>
              <a:rPr lang="en-US" sz="1800" dirty="0">
                <a:solidFill>
                  <a:srgbClr val="002060"/>
                </a:solidFill>
                <a:effectLst/>
                <a:latin typeface="Times New Roman" panose="02020603050405020304" pitchFamily="18" charset="0"/>
                <a:cs typeface="Times New Roman" panose="02020603050405020304" pitchFamily="18" charset="0"/>
              </a:rPr>
              <a:t>Workman et al. 2021, </a:t>
            </a:r>
            <a:r>
              <a:rPr lang="en-US" sz="1800" i="1" dirty="0">
                <a:solidFill>
                  <a:srgbClr val="002060"/>
                </a:solidFill>
                <a:effectLst/>
                <a:latin typeface="Times New Roman" panose="02020603050405020304" pitchFamily="18" charset="0"/>
                <a:cs typeface="Times New Roman" panose="02020603050405020304" pitchFamily="18" charset="0"/>
              </a:rPr>
              <a:t>Brain Sciences</a:t>
            </a:r>
            <a:endParaRPr lang="en-US" sz="2800" i="1" dirty="0">
              <a:solidFill>
                <a:srgbClr val="00206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687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A2C96222F191C4FA85074DD87C3C0FC" ma:contentTypeVersion="24" ma:contentTypeDescription="Create a new document." ma:contentTypeScope="" ma:versionID="21d3329778c1e104251692786dec051f">
  <xsd:schema xmlns:xsd="http://www.w3.org/2001/XMLSchema" xmlns:xs="http://www.w3.org/2001/XMLSchema" xmlns:p="http://schemas.microsoft.com/office/2006/metadata/properties" xmlns:ns2="3320c899-31ad-4b48-b334-34c8ef2752dc" xmlns:ns3="d946538f-23ec-4fe8-b33f-1076da5259e6" targetNamespace="http://schemas.microsoft.com/office/2006/metadata/properties" ma:root="true" ma:fieldsID="1d6c0d63fb1fbd072ac6a9daf99b51d6" ns2:_="" ns3:_="">
    <xsd:import namespace="3320c899-31ad-4b48-b334-34c8ef2752dc"/>
    <xsd:import namespace="d946538f-23ec-4fe8-b33f-1076da5259e6"/>
    <xsd:element name="properties">
      <xsd:complexType>
        <xsd:sequence>
          <xsd:element name="documentManagement">
            <xsd:complexType>
              <xsd:all>
                <xsd:element ref="ns2:f1b748d4c0944f1dbeda2410a085375d" minOccurs="0"/>
                <xsd:element ref="ns2:TaxCatchAll" minOccurs="0"/>
                <xsd:element ref="ns2:c97c5753cd074053ac44bcde8f17255c" minOccurs="0"/>
                <xsd:element ref="ns2:d498e9407d46480abab33d90fc1dcb39" minOccurs="0"/>
                <xsd:element ref="ns3:MediaServiceMetadata" minOccurs="0"/>
                <xsd:element ref="ns3:MediaServiceFastMetadata" minOccurs="0"/>
                <xsd:element ref="ns2:SharedWithUsers" minOccurs="0"/>
                <xsd:element ref="ns2:SharedWithDetails"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20c899-31ad-4b48-b334-34c8ef2752dc" elementFormDefault="qualified">
    <xsd:import namespace="http://schemas.microsoft.com/office/2006/documentManagement/types"/>
    <xsd:import namespace="http://schemas.microsoft.com/office/infopath/2007/PartnerControls"/>
    <xsd:element name="f1b748d4c0944f1dbeda2410a085375d" ma:index="9" nillable="true" ma:taxonomy="true" ma:internalName="f1b748d4c0944f1dbeda2410a085375d" ma:taxonomyFieldName="PlanningLibDocType" ma:displayName="Document Type" ma:default="" ma:fieldId="{f1b748d4-c094-4f1d-beda-2410a085375d}" ma:sspId="65cda789-69c7-4f09-82a8-9dbde25bb7eb" ma:termSetId="7ae7affa-236a-4246-992d-215fe85843cb"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c7ef6e45-eb06-4b9b-bf3d-32c7b8f320a7}" ma:internalName="TaxCatchAll" ma:showField="CatchAllData" ma:web="3320c899-31ad-4b48-b334-34c8ef2752dc">
      <xsd:complexType>
        <xsd:complexContent>
          <xsd:extension base="dms:MultiChoiceLookup">
            <xsd:sequence>
              <xsd:element name="Value" type="dms:Lookup" maxOccurs="unbounded" minOccurs="0" nillable="true"/>
            </xsd:sequence>
          </xsd:extension>
        </xsd:complexContent>
      </xsd:complexType>
    </xsd:element>
    <xsd:element name="c97c5753cd074053ac44bcde8f17255c" ma:index="12" nillable="true" ma:taxonomy="true" ma:internalName="c97c5753cd074053ac44bcde8f17255c" ma:taxonomyFieldName="Journals" ma:displayName="Journal" ma:default="" ma:fieldId="{c97c5753-cd07-4053-ac44-bcde8f17255c}" ma:sspId="65cda789-69c7-4f09-82a8-9dbde25bb7eb" ma:termSetId="c848011f-bd12-48d7-9aea-592457c561dd" ma:anchorId="00000000-0000-0000-0000-000000000000" ma:open="false" ma:isKeyword="false">
      <xsd:complexType>
        <xsd:sequence>
          <xsd:element ref="pc:Terms" minOccurs="0" maxOccurs="1"/>
        </xsd:sequence>
      </xsd:complexType>
    </xsd:element>
    <xsd:element name="d498e9407d46480abab33d90fc1dcb39" ma:index="14" nillable="true" ma:taxonomy="true" ma:internalName="d498e9407d46480abab33d90fc1dcb39" ma:taxonomyFieldName="PublicationsYear" ma:displayName="PublicationsYear" ma:readOnly="false" ma:default="30;#2021|26f5abe3-013f-4cb2-b3b7-56c01ab14503" ma:fieldId="{d498e940-7d46-480a-bab3-3d90fc1dcb39}" ma:sspId="65cda789-69c7-4f09-82a8-9dbde25bb7eb" ma:termSetId="f25a224d-6d5c-47cd-9981-cfc93028d7e7" ma:anchorId="00000000-0000-0000-0000-000000000000" ma:open="false" ma:isKeyword="false">
      <xsd:complexType>
        <xsd:sequence>
          <xsd:element ref="pc:Terms" minOccurs="0" maxOccurs="1"/>
        </xsd:sequence>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946538f-23ec-4fe8-b33f-1076da5259e6" elementFormDefault="qualified">
    <xsd:import namespace="http://schemas.microsoft.com/office/2006/documentManagement/types"/>
    <xsd:import namespace="http://schemas.microsoft.com/office/infopath/2007/PartnerControls"/>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DateTaken" ma:index="19" nillable="true" ma:displayName="MediaServiceDateTaken" ma:hidden="true" ma:internalName="MediaServiceDateTaken" ma:readOnly="true">
      <xsd:simpleType>
        <xsd:restriction base="dms:Text"/>
      </xsd:simpleType>
    </xsd:element>
    <xsd:element name="MediaServiceAutoTags" ma:index="20" nillable="true" ma:displayName="MediaServiceAutoTags" ma:internalName="MediaServiceAutoTags" ma:readOnly="true">
      <xsd:simpleType>
        <xsd:restriction base="dms:Text"/>
      </xsd:simpleType>
    </xsd:element>
    <xsd:element name="MediaServiceLocation" ma:index="21" nillable="true" ma:displayName="MediaServiceLoca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65cda789-69c7-4f09-82a8-9dbde25bb7eb"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320c899-31ad-4b48-b334-34c8ef2752dc">
      <Value>30</Value>
    </TaxCatchAll>
    <d498e9407d46480abab33d90fc1dcb39 xmlns="3320c899-31ad-4b48-b334-34c8ef2752dc">
      <Terms xmlns="http://schemas.microsoft.com/office/infopath/2007/PartnerControls">
        <TermInfo xmlns="http://schemas.microsoft.com/office/infopath/2007/PartnerControls">
          <TermName xmlns="http://schemas.microsoft.com/office/infopath/2007/PartnerControls">2021</TermName>
          <TermId xmlns="http://schemas.microsoft.com/office/infopath/2007/PartnerControls">26f5abe3-013f-4cb2-b3b7-56c01ab14503</TermId>
        </TermInfo>
      </Terms>
    </d498e9407d46480abab33d90fc1dcb39>
    <c97c5753cd074053ac44bcde8f17255c xmlns="3320c899-31ad-4b48-b334-34c8ef2752dc">
      <Terms xmlns="http://schemas.microsoft.com/office/infopath/2007/PartnerControls"/>
    </c97c5753cd074053ac44bcde8f17255c>
    <f1b748d4c0944f1dbeda2410a085375d xmlns="3320c899-31ad-4b48-b334-34c8ef2752dc">
      <Terms xmlns="http://schemas.microsoft.com/office/infopath/2007/PartnerControls"/>
    </f1b748d4c0944f1dbeda2410a085375d>
    <lcf76f155ced4ddcb4097134ff3c332f xmlns="d946538f-23ec-4fe8-b33f-1076da5259e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34F9F45-5B59-456E-91C2-280DEC8CB8E0}">
  <ds:schemaRefs>
    <ds:schemaRef ds:uri="http://schemas.microsoft.com/sharepoint/v3/contenttype/forms"/>
  </ds:schemaRefs>
</ds:datastoreItem>
</file>

<file path=customXml/itemProps2.xml><?xml version="1.0" encoding="utf-8"?>
<ds:datastoreItem xmlns:ds="http://schemas.openxmlformats.org/officeDocument/2006/customXml" ds:itemID="{1D55DDDE-A50D-4F99-882B-8EFFE06A4D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20c899-31ad-4b48-b334-34c8ef2752dc"/>
    <ds:schemaRef ds:uri="d946538f-23ec-4fe8-b33f-1076da5259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4273FA-1663-4A4B-AE53-6DA55CD15257}">
  <ds:schemaRefs>
    <ds:schemaRef ds:uri="http://www.w3.org/XML/1998/namespace"/>
    <ds:schemaRef ds:uri="211b1f0c-84fb-4e9b-a767-0d9dbb8309cc"/>
    <ds:schemaRef ds:uri="http://purl.org/dc/dcmitype/"/>
    <ds:schemaRef ds:uri="http://schemas.microsoft.com/office/2006/metadata/properties"/>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7108adc5-0b3d-400a-aa08-71ffb3a1f76e"/>
    <ds:schemaRef ds:uri="http://purl.org/dc/elements/1.1/"/>
    <ds:schemaRef ds:uri="3320c899-31ad-4b48-b334-34c8ef2752dc"/>
    <ds:schemaRef ds:uri="d946538f-23ec-4fe8-b33f-1076da5259e6"/>
  </ds:schemaRefs>
</ds:datastoreItem>
</file>

<file path=docProps/app.xml><?xml version="1.0" encoding="utf-8"?>
<Properties xmlns="http://schemas.openxmlformats.org/officeDocument/2006/extended-properties" xmlns:vt="http://schemas.openxmlformats.org/officeDocument/2006/docPropsVTypes">
  <TotalTime>3320</TotalTime>
  <Words>1394</Words>
  <Application>Microsoft Office PowerPoint</Application>
  <PresentationFormat>Widescreen</PresentationFormat>
  <Paragraphs>164</Paragraphs>
  <Slides>30</Slides>
  <Notes>28</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30</vt:i4>
      </vt:variant>
    </vt:vector>
  </HeadingPairs>
  <TitlesOfParts>
    <vt:vector size="42" baseType="lpstr">
      <vt:lpstr>Arial</vt:lpstr>
      <vt:lpstr>Calibri</vt:lpstr>
      <vt:lpstr>Calibri Light</vt:lpstr>
      <vt:lpstr>Comic Sans MS</vt:lpstr>
      <vt:lpstr>Myriad Pro</vt:lpstr>
      <vt:lpstr>OpenSansRegular</vt:lpstr>
      <vt:lpstr>OpenSansSemiBold</vt:lpstr>
      <vt:lpstr>Times New Roman</vt:lpstr>
      <vt:lpstr>URWPalladioL-Bold</vt:lpstr>
      <vt:lpstr>Office Theme</vt:lpstr>
      <vt:lpstr>Custom Design</vt:lpstr>
      <vt:lpstr>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Kreischer</dc:creator>
  <cp:lastModifiedBy>Rudroff, Thorsten</cp:lastModifiedBy>
  <cp:revision>150</cp:revision>
  <cp:lastPrinted>2022-06-21T18:41:37Z</cp:lastPrinted>
  <dcterms:created xsi:type="dcterms:W3CDTF">2020-08-25T17:54:54Z</dcterms:created>
  <dcterms:modified xsi:type="dcterms:W3CDTF">2022-10-31T14:16:43Z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0x0101007A2C96222F191C4FA85074DD87C3C0FC</vt:lpwstr>
  </property>
  <property fmtid="{D5CDD505-2E9C-101B-9397-08002B2CF9AE}" pid="3" name="ConferenceYear">
    <vt:lpwstr>19;#2019|a5943683-eda0-41de-a4ed-56295d8e83ce</vt:lpwstr>
  </property>
  <property fmtid="{D5CDD505-2E9C-101B-9397-08002B2CF9AE}" pid="4" name="MarketingLibDocType">
    <vt:lpwstr/>
  </property>
</Properties>
</file>