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Lst>
  <p:notesMasterIdLst>
    <p:notesMasterId r:id="rId17"/>
  </p:notesMasterIdLst>
  <p:sldIdLst>
    <p:sldId id="256" r:id="rId6"/>
    <p:sldId id="260" r:id="rId7"/>
    <p:sldId id="262" r:id="rId8"/>
    <p:sldId id="263" r:id="rId9"/>
    <p:sldId id="264" r:id="rId10"/>
    <p:sldId id="265" r:id="rId11"/>
    <p:sldId id="267" r:id="rId12"/>
    <p:sldId id="269" r:id="rId13"/>
    <p:sldId id="266" r:id="rId14"/>
    <p:sldId id="270"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144" userDrawn="1">
          <p15:clr>
            <a:srgbClr val="A4A3A4"/>
          </p15:clr>
        </p15:guide>
        <p15:guide id="4" pos="7536" userDrawn="1">
          <p15:clr>
            <a:srgbClr val="A4A3A4"/>
          </p15:clr>
        </p15:guide>
        <p15:guide id="5" orient="horz" pos="4176" userDrawn="1">
          <p15:clr>
            <a:srgbClr val="A4A3A4"/>
          </p15:clr>
        </p15:guide>
        <p15:guide id="6" orient="horz" pos="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FE32EC-8F96-ADA0-FDDD-027EADF60BFD}" name="CFX" initials="CFX" userId="CFX"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83E"/>
    <a:srgbClr val="F37328"/>
    <a:srgbClr val="19468D"/>
    <a:srgbClr val="39527B"/>
    <a:srgbClr val="F7CE3C"/>
    <a:srgbClr val="33527B"/>
    <a:srgbClr val="ED7D31"/>
    <a:srgbClr val="00A1B0"/>
    <a:srgbClr val="00A0AF"/>
    <a:srgbClr val="CFD2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5"/>
    <p:restoredTop sz="74764" autoAdjust="0"/>
  </p:normalViewPr>
  <p:slideViewPr>
    <p:cSldViewPr snapToGrid="0" snapToObjects="1">
      <p:cViewPr varScale="1">
        <p:scale>
          <a:sx n="50" d="100"/>
          <a:sy n="50" d="100"/>
        </p:scale>
        <p:origin x="1212" y="28"/>
      </p:cViewPr>
      <p:guideLst>
        <p:guide pos="3840"/>
        <p:guide pos="144"/>
        <p:guide pos="7536"/>
        <p:guide orient="horz" pos="4176"/>
        <p:guide orient="horz"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C77F5-A171-4F11-9680-BC93A794AAC1}"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89C4A-33B2-4843-A4E1-0BA6AE4A73F7}" type="slidenum">
              <a:rPr lang="en-US" smtClean="0"/>
              <a:t>‹#›</a:t>
            </a:fld>
            <a:endParaRPr lang="en-US"/>
          </a:p>
        </p:txBody>
      </p:sp>
    </p:spTree>
    <p:extLst>
      <p:ext uri="{BB962C8B-B14F-4D97-AF65-F5344CB8AC3E}">
        <p14:creationId xmlns:p14="http://schemas.microsoft.com/office/powerpoint/2010/main" val="183996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1</a:t>
            </a:fld>
            <a:endParaRPr lang="en-US"/>
          </a:p>
        </p:txBody>
      </p:sp>
    </p:spTree>
    <p:extLst>
      <p:ext uri="{BB962C8B-B14F-4D97-AF65-F5344CB8AC3E}">
        <p14:creationId xmlns:p14="http://schemas.microsoft.com/office/powerpoint/2010/main" val="33326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Disclosure Page: </a:t>
            </a:r>
            <a:r>
              <a:rPr lang="en-US" b="0" dirty="0"/>
              <a:t>Master Page Name: </a:t>
            </a:r>
            <a:r>
              <a:rPr lang="en-US" b="0" i="1" dirty="0"/>
              <a:t>Disclosure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PRESENTER NOTE: Only include this slide if you have nothing to disclose.</a:t>
            </a:r>
          </a:p>
          <a:p>
            <a:endParaRPr lang="en-US" b="1" i="0" dirty="0"/>
          </a:p>
          <a:p>
            <a:r>
              <a:rPr lang="en-US" b="1" i="0" dirty="0"/>
              <a:t>Page Specific Notes:</a:t>
            </a:r>
          </a:p>
          <a:p>
            <a:pPr marL="171450" indent="-171450">
              <a:buFont typeface="Arial" panose="020B0604020202020204" pitchFamily="34" charset="0"/>
              <a:buChar char="•"/>
            </a:pPr>
            <a:r>
              <a:rPr lang="en-US" b="0" i="0" dirty="0"/>
              <a:t>When adding a disclosure slide, copy and paste the table above onto the new slide. From there, you can work directly in the table, to maintain proper formatting. </a:t>
            </a:r>
          </a:p>
          <a:p>
            <a:pPr marL="171450" marR="0" lvl="0" indent="-171450" algn="l" defTabSz="914400" rtl="0" eaLnBrk="1" fontAlgn="auto" latinLnBrk="0" hangingPunct="1">
              <a:lnSpc>
                <a:spcPct val="100000"/>
              </a:lnSpc>
              <a:spcBef>
                <a:spcPts val="0"/>
              </a:spcBef>
              <a:spcAft>
                <a:spcPts val="0"/>
              </a:spcAft>
              <a:buClr>
                <a:srgbClr val="833761"/>
              </a:buClr>
              <a:buSzTx/>
              <a:buFont typeface="Arial" panose="020B0604020202020204" pitchFamily="34" charset="0"/>
              <a:buChar char="•"/>
              <a:tabLst/>
              <a:defRPr/>
            </a:pPr>
            <a:r>
              <a:rPr lang="en-US" b="0" i="0" dirty="0"/>
              <a:t>Text: </a:t>
            </a:r>
            <a:r>
              <a:rPr lang="en-US" b="1" i="0" dirty="0"/>
              <a:t>Body copy should always be in text gray—never 100% black. Subheadings should be orange color and the page heading should be white on the header</a:t>
            </a:r>
            <a:endParaRPr lang="en-US" b="0" i="0" dirty="0"/>
          </a:p>
          <a:p>
            <a:endParaRPr lang="en-US" b="0" i="0" dirty="0"/>
          </a:p>
          <a:p>
            <a:r>
              <a:rPr lang="en-US" b="1" i="0" dirty="0"/>
              <a:t>General Notes:</a:t>
            </a:r>
          </a:p>
          <a:p>
            <a:pPr marL="171450" indent="-171450">
              <a:buFont typeface="Arial" panose="020B0604020202020204" pitchFamily="34" charset="0"/>
              <a:buChar char="•"/>
            </a:pPr>
            <a:r>
              <a:rPr lang="en-US" b="0" i="0" dirty="0"/>
              <a:t>Any place where text appears in all caps within the template should be in all caps in the final presentation. This can be manually entered or forced using the Change Case feature next to the highlight option.</a:t>
            </a:r>
          </a:p>
          <a:p>
            <a:pPr marL="171450" indent="-171450">
              <a:buFont typeface="Arial" panose="020B0604020202020204" pitchFamily="34" charset="0"/>
              <a:buChar char="•"/>
            </a:pPr>
            <a:r>
              <a:rPr lang="en-US" b="0" i="0" dirty="0"/>
              <a:t>Colors: </a:t>
            </a:r>
            <a:r>
              <a:rPr lang="en-US" b="1" i="0" dirty="0"/>
              <a:t>Do not use any additional colors besides those listed below, unless utilizing tints of black.</a:t>
            </a:r>
            <a:endParaRPr lang="en-US" b="0" i="0" dirty="0"/>
          </a:p>
          <a:p>
            <a:pPr marL="628650" lvl="1" indent="-171450">
              <a:buFont typeface="Arial" panose="020B0604020202020204" pitchFamily="34" charset="0"/>
              <a:buChar char="•"/>
            </a:pPr>
            <a:r>
              <a:rPr lang="en-US" b="0" i="0" dirty="0"/>
              <a:t>Dark Blue: #</a:t>
            </a:r>
            <a:r>
              <a:rPr lang="en-US" sz="1200" b="0" i="0" u="none" strike="noStrike" kern="1200" baseline="0" dirty="0">
                <a:solidFill>
                  <a:schemeClr val="tx1"/>
                </a:solidFill>
                <a:latin typeface="+mn-lt"/>
                <a:ea typeface="+mn-ea"/>
                <a:cs typeface="+mn-cs"/>
              </a:rPr>
              <a:t>3B537C</a:t>
            </a:r>
            <a:endParaRPr lang="en-US" b="0" i="0" dirty="0"/>
          </a:p>
          <a:p>
            <a:pPr marL="628650" lvl="1" indent="-171450">
              <a:buFont typeface="Arial" panose="020B0604020202020204" pitchFamily="34" charset="0"/>
              <a:buChar char="•"/>
            </a:pPr>
            <a:r>
              <a:rPr lang="en-US" b="0" i="0" dirty="0"/>
              <a:t>Orange: #</a:t>
            </a:r>
            <a:r>
              <a:rPr lang="en-US" sz="1200" b="0" i="0" u="none" strike="noStrike" kern="1200" baseline="0" dirty="0">
                <a:solidFill>
                  <a:schemeClr val="tx1"/>
                </a:solidFill>
                <a:latin typeface="+mn-lt"/>
                <a:ea typeface="+mn-ea"/>
                <a:cs typeface="+mn-cs"/>
              </a:rPr>
              <a:t>F05F24</a:t>
            </a:r>
          </a:p>
          <a:p>
            <a:pPr marL="628650" lvl="1" indent="-171450">
              <a:buFont typeface="Arial" panose="020B0604020202020204" pitchFamily="34" charset="0"/>
              <a:buChar char="•"/>
            </a:pPr>
            <a:r>
              <a:rPr lang="en-US" b="0" i="0" dirty="0"/>
              <a:t>Text Gray: #</a:t>
            </a:r>
            <a:r>
              <a:rPr lang="en-US" dirty="0">
                <a:solidFill>
                  <a:schemeClr val="tx1">
                    <a:lumMod val="65000"/>
                    <a:lumOff val="35000"/>
                  </a:schemeClr>
                </a:solidFill>
                <a:latin typeface="Calibri" panose="020F0502020204030204" pitchFamily="34" charset="0"/>
                <a:ea typeface="Montserrat Light" charset="0"/>
                <a:cs typeface="Calibri" panose="020F0502020204030204" pitchFamily="34" charset="0"/>
              </a:rPr>
              <a:t>595959</a:t>
            </a:r>
          </a:p>
          <a:p>
            <a:pPr marL="171450" lvl="0" indent="-171450">
              <a:buFont typeface="Arial" panose="020B0604020202020204" pitchFamily="34" charset="0"/>
              <a:buChar char="•"/>
            </a:pPr>
            <a:r>
              <a:rPr lang="en-US" b="0" i="0" dirty="0">
                <a:solidFill>
                  <a:schemeClr val="tx1">
                    <a:lumMod val="65000"/>
                    <a:lumOff val="35000"/>
                  </a:schemeClr>
                </a:solidFill>
                <a:latin typeface="Calibri" panose="020F0502020204030204" pitchFamily="34" charset="0"/>
                <a:cs typeface="Calibri" panose="020F0502020204030204" pitchFamily="34" charset="0"/>
              </a:rPr>
              <a:t>Master Pages: </a:t>
            </a:r>
            <a:r>
              <a:rPr lang="en-US" b="1" i="0" dirty="0">
                <a:solidFill>
                  <a:schemeClr val="tx1">
                    <a:lumMod val="65000"/>
                    <a:lumOff val="35000"/>
                  </a:schemeClr>
                </a:solidFill>
                <a:latin typeface="Calibri" panose="020F0502020204030204" pitchFamily="34" charset="0"/>
                <a:cs typeface="Calibri" panose="020F0502020204030204" pitchFamily="34" charset="0"/>
              </a:rPr>
              <a:t>Do not alter any information on the master pages</a:t>
            </a:r>
            <a:endParaRPr lang="en-US" b="0" i="0" dirty="0"/>
          </a:p>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2</a:t>
            </a:fld>
            <a:endParaRPr lang="en-US"/>
          </a:p>
        </p:txBody>
      </p:sp>
    </p:spTree>
    <p:extLst>
      <p:ext uri="{BB962C8B-B14F-4D97-AF65-F5344CB8AC3E}">
        <p14:creationId xmlns:p14="http://schemas.microsoft.com/office/powerpoint/2010/main" val="78051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quantitative work – early qualitative cannabis research focused on youth.  Since about 2015 – when Lau and Murphy’s earlier work focused on older lifelong recreational cannabis users.  There has been a slow increase in qualitative work in this area.  Much more in the last couple of years and moving from recreational use to medical purpose use.   </a:t>
            </a:r>
          </a:p>
        </p:txBody>
      </p:sp>
      <p:sp>
        <p:nvSpPr>
          <p:cNvPr id="4" name="Slide Number Placeholder 3"/>
          <p:cNvSpPr>
            <a:spLocks noGrp="1"/>
          </p:cNvSpPr>
          <p:nvPr>
            <p:ph type="sldNum" sz="quarter" idx="5"/>
          </p:nvPr>
        </p:nvSpPr>
        <p:spPr/>
        <p:txBody>
          <a:bodyPr/>
          <a:lstStyle/>
          <a:p>
            <a:fld id="{1E489C4A-33B2-4843-A4E1-0BA6AE4A73F7}" type="slidenum">
              <a:rPr lang="en-US" smtClean="0"/>
              <a:t>3</a:t>
            </a:fld>
            <a:endParaRPr lang="en-US"/>
          </a:p>
        </p:txBody>
      </p:sp>
    </p:spTree>
    <p:extLst>
      <p:ext uri="{BB962C8B-B14F-4D97-AF65-F5344CB8AC3E}">
        <p14:creationId xmlns:p14="http://schemas.microsoft.com/office/powerpoint/2010/main" val="375713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Conducted various qualitative studies for different purposes: </a:t>
            </a:r>
          </a:p>
          <a:p>
            <a:r>
              <a:rPr lang="en-US" dirty="0"/>
              <a:t>Pilot studies – survey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Illinois  - seeing an increase in older adult use as the MCPP program and later the OAPP continued to grow.  - this is the study I’ll discuss today</a:t>
            </a:r>
          </a:p>
          <a:p>
            <a:r>
              <a:rPr lang="en-US" dirty="0"/>
              <a:t>Colorado- survey validation and complement to research findings</a:t>
            </a:r>
          </a:p>
          <a:p>
            <a:r>
              <a:rPr lang="en-US" dirty="0"/>
              <a:t>Veterans –  learn more about longitudinal use, dig deeper on cannabis for PTSD, also on opioids and benzodiazepines</a:t>
            </a:r>
          </a:p>
        </p:txBody>
      </p:sp>
      <p:sp>
        <p:nvSpPr>
          <p:cNvPr id="4" name="Slide Number Placeholder 3"/>
          <p:cNvSpPr>
            <a:spLocks noGrp="1"/>
          </p:cNvSpPr>
          <p:nvPr>
            <p:ph type="sldNum" sz="quarter" idx="5"/>
          </p:nvPr>
        </p:nvSpPr>
        <p:spPr/>
        <p:txBody>
          <a:bodyPr/>
          <a:lstStyle/>
          <a:p>
            <a:fld id="{1E489C4A-33B2-4843-A4E1-0BA6AE4A73F7}" type="slidenum">
              <a:rPr lang="en-US" smtClean="0"/>
              <a:t>4</a:t>
            </a:fld>
            <a:endParaRPr lang="en-US"/>
          </a:p>
        </p:txBody>
      </p:sp>
    </p:spTree>
    <p:extLst>
      <p:ext uri="{BB962C8B-B14F-4D97-AF65-F5344CB8AC3E}">
        <p14:creationId xmlns:p14="http://schemas.microsoft.com/office/powerpoint/2010/main" val="296581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legalization of recreational cannabis) (dispensaries, senior centers, libraries). Group size ranged from 2-19, Average  = 8</a:t>
            </a:r>
          </a:p>
        </p:txBody>
      </p:sp>
      <p:sp>
        <p:nvSpPr>
          <p:cNvPr id="4" name="Slide Number Placeholder 3"/>
          <p:cNvSpPr>
            <a:spLocks noGrp="1"/>
          </p:cNvSpPr>
          <p:nvPr>
            <p:ph type="sldNum" sz="quarter" idx="5"/>
          </p:nvPr>
        </p:nvSpPr>
        <p:spPr/>
        <p:txBody>
          <a:bodyPr/>
          <a:lstStyle/>
          <a:p>
            <a:fld id="{1E489C4A-33B2-4843-A4E1-0BA6AE4A73F7}" type="slidenum">
              <a:rPr lang="en-US" smtClean="0"/>
              <a:t>6</a:t>
            </a:fld>
            <a:endParaRPr lang="en-US"/>
          </a:p>
        </p:txBody>
      </p:sp>
    </p:spTree>
    <p:extLst>
      <p:ext uri="{BB962C8B-B14F-4D97-AF65-F5344CB8AC3E}">
        <p14:creationId xmlns:p14="http://schemas.microsoft.com/office/powerpoint/2010/main" val="3341013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1Note- Illinois has passed legislation FY21 to reduce application fees by 50%, also 65+ are added to those eligible for reduced fees along with Veterans and those receiving disability benefits</a:t>
            </a:r>
          </a:p>
          <a:p>
            <a:r>
              <a:rPr lang="en-US" dirty="0"/>
              <a:t>They can also have more than one caregiver on their card (an issue that came up in our other research). </a:t>
            </a:r>
          </a:p>
          <a:p>
            <a:pPr marL="0" marR="0">
              <a:lnSpc>
                <a:spcPct val="90000"/>
              </a:lnSpc>
              <a:spcBef>
                <a:spcPts val="0"/>
              </a:spcBef>
              <a:spcAft>
                <a:spcPts val="1000"/>
              </a:spcAft>
            </a:pPr>
            <a:r>
              <a:rPr lang="en-US" dirty="0"/>
              <a:t>Generational differences are going away with age. Age-related medical needs are becoming more of the driver. </a:t>
            </a:r>
          </a:p>
        </p:txBody>
      </p:sp>
      <p:sp>
        <p:nvSpPr>
          <p:cNvPr id="4" name="Slide Number Placeholder 3"/>
          <p:cNvSpPr>
            <a:spLocks noGrp="1"/>
          </p:cNvSpPr>
          <p:nvPr>
            <p:ph type="sldNum" sz="quarter" idx="5"/>
          </p:nvPr>
        </p:nvSpPr>
        <p:spPr/>
        <p:txBody>
          <a:bodyPr/>
          <a:lstStyle/>
          <a:p>
            <a:fld id="{1E489C4A-33B2-4843-A4E1-0BA6AE4A73F7}" type="slidenum">
              <a:rPr lang="en-US" smtClean="0"/>
              <a:t>8</a:t>
            </a:fld>
            <a:endParaRPr lang="en-US"/>
          </a:p>
        </p:txBody>
      </p:sp>
    </p:spTree>
    <p:extLst>
      <p:ext uri="{BB962C8B-B14F-4D97-AF65-F5344CB8AC3E}">
        <p14:creationId xmlns:p14="http://schemas.microsoft.com/office/powerpoint/2010/main" val="2973529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Bullet 2:  Also discussed that they didn’t like opioids, feared opioids and this discussion crossed users and non-users</a:t>
            </a:r>
          </a:p>
        </p:txBody>
      </p:sp>
      <p:sp>
        <p:nvSpPr>
          <p:cNvPr id="4" name="Slide Number Placeholder 3"/>
          <p:cNvSpPr>
            <a:spLocks noGrp="1"/>
          </p:cNvSpPr>
          <p:nvPr>
            <p:ph type="sldNum" sz="quarter" idx="5"/>
          </p:nvPr>
        </p:nvSpPr>
        <p:spPr/>
        <p:txBody>
          <a:bodyPr/>
          <a:lstStyle/>
          <a:p>
            <a:fld id="{1E489C4A-33B2-4843-A4E1-0BA6AE4A73F7}" type="slidenum">
              <a:rPr lang="en-US" smtClean="0"/>
              <a:t>9</a:t>
            </a:fld>
            <a:endParaRPr lang="en-US"/>
          </a:p>
        </p:txBody>
      </p:sp>
    </p:spTree>
    <p:extLst>
      <p:ext uri="{BB962C8B-B14F-4D97-AF65-F5344CB8AC3E}">
        <p14:creationId xmlns:p14="http://schemas.microsoft.com/office/powerpoint/2010/main" val="13869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3:  Also   separate from lifetime users, and from only a substance use lens. </a:t>
            </a:r>
          </a:p>
          <a:p>
            <a:r>
              <a:rPr lang="en-US" dirty="0"/>
              <a:t>Bullet 4:  In working with the state of Illinois early on we recognized issues related to cost, difficulty with getting a card, using only one dispensary, etc. Over time many of these issues have been addressed with new legislation.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 mixing the methods to include interviews and focus groups can </a:t>
            </a:r>
            <a:r>
              <a:rPr lang="en-US"/>
              <a:t>really inform, and complement survey and secondary data collection</a:t>
            </a:r>
          </a:p>
          <a:p>
            <a:endParaRPr lang="en-US" dirty="0"/>
          </a:p>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10</a:t>
            </a:fld>
            <a:endParaRPr lang="en-US"/>
          </a:p>
        </p:txBody>
      </p:sp>
    </p:spTree>
    <p:extLst>
      <p:ext uri="{BB962C8B-B14F-4D97-AF65-F5344CB8AC3E}">
        <p14:creationId xmlns:p14="http://schemas.microsoft.com/office/powerpoint/2010/main" val="2606841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hank </a:t>
            </a:r>
            <a:r>
              <a:rPr lang="en-US" b="1" dirty="0"/>
              <a:t>You Page: </a:t>
            </a:r>
            <a:r>
              <a:rPr lang="en-US" b="0" dirty="0"/>
              <a:t>Master Page Name: </a:t>
            </a:r>
            <a:r>
              <a:rPr lang="en-US" b="0" i="1" dirty="0"/>
              <a:t>Closing Slide</a:t>
            </a:r>
            <a:endParaRPr lang="en-US" b="0" dirty="0"/>
          </a:p>
          <a:p>
            <a:endParaRPr lang="en-US" b="1" i="0" dirty="0"/>
          </a:p>
          <a:p>
            <a:r>
              <a:rPr lang="en-US" b="1" dirty="0"/>
              <a:t>Page Specific Notes: </a:t>
            </a:r>
          </a:p>
          <a:p>
            <a:pPr marL="171450" indent="-171450">
              <a:buFont typeface="Arial" panose="020B0604020202020204" pitchFamily="34" charset="0"/>
              <a:buChar char="•"/>
            </a:pPr>
            <a:r>
              <a:rPr lang="en-US" dirty="0"/>
              <a:t>Thank you and Optional closing message are both editable</a:t>
            </a:r>
          </a:p>
          <a:p>
            <a:pPr marL="628650" lvl="1" indent="-171450">
              <a:buFont typeface="Arial" panose="020B0604020202020204" pitchFamily="34" charset="0"/>
              <a:buChar char="•"/>
            </a:pPr>
            <a:r>
              <a:rPr lang="en-US" i="1" dirty="0"/>
              <a:t>Note: All text is aligned to the lower left of each text box; this should </a:t>
            </a:r>
            <a:r>
              <a:rPr lang="en-US" i="0" dirty="0"/>
              <a:t>not</a:t>
            </a:r>
            <a:r>
              <a:rPr lang="en-US" i="1" dirty="0"/>
              <a:t> be altered. If the closing message is less or more than four lines, it should still line up to the bottom of the current box and the spacing between the title, subtitle, and horizontal accent lines should stay the same.</a:t>
            </a:r>
          </a:p>
          <a:p>
            <a:pPr marL="0" lvl="0" indent="0">
              <a:buFont typeface="Arial" panose="020B0604020202020204" pitchFamily="34" charset="0"/>
              <a:buNone/>
            </a:pPr>
            <a:endParaRPr lang="en-US" i="1" dirty="0"/>
          </a:p>
          <a:p>
            <a:r>
              <a:rPr lang="en-US" b="1" i="0" dirty="0"/>
              <a:t>General Notes:</a:t>
            </a:r>
          </a:p>
          <a:p>
            <a:pPr marL="171450" indent="-171450">
              <a:buFont typeface="Arial" panose="020B0604020202020204" pitchFamily="34" charset="0"/>
              <a:buChar char="•"/>
            </a:pPr>
            <a:r>
              <a:rPr lang="en-US" b="0" i="0" dirty="0"/>
              <a:t>Any place where text appears in all caps within the template should be in all caps in the final presentation. This can be manually entered or forced using the Change Case feature next to the highlight option.</a:t>
            </a:r>
          </a:p>
          <a:p>
            <a:pPr marL="171450" indent="-171450">
              <a:buFont typeface="Arial" panose="020B0604020202020204" pitchFamily="34" charset="0"/>
              <a:buChar char="•"/>
            </a:pPr>
            <a:r>
              <a:rPr lang="en-US" b="0" i="0" dirty="0"/>
              <a:t>Colors: </a:t>
            </a:r>
            <a:r>
              <a:rPr lang="en-US" b="1" i="0" dirty="0"/>
              <a:t>Do not use any additional colors besides those listed below, unless utilizing tints of black</a:t>
            </a:r>
            <a:endParaRPr lang="en-US" b="0" i="0" dirty="0"/>
          </a:p>
          <a:p>
            <a:pPr marL="628650" lvl="1" indent="-171450">
              <a:buFont typeface="Arial" panose="020B0604020202020204" pitchFamily="34" charset="0"/>
              <a:buChar char="•"/>
            </a:pPr>
            <a:r>
              <a:rPr lang="en-US" b="0" i="0" dirty="0"/>
              <a:t>Dark Blue: #</a:t>
            </a:r>
            <a:r>
              <a:rPr lang="en-US" sz="1200" b="0" i="0" u="none" strike="noStrike" kern="1200" baseline="0" dirty="0">
                <a:solidFill>
                  <a:schemeClr val="tx1"/>
                </a:solidFill>
                <a:latin typeface="+mn-lt"/>
                <a:ea typeface="+mn-ea"/>
                <a:cs typeface="+mn-cs"/>
              </a:rPr>
              <a:t>3B537C</a:t>
            </a:r>
            <a:endParaRPr lang="en-US" b="0" i="0" dirty="0"/>
          </a:p>
          <a:p>
            <a:pPr marL="628650" lvl="1" indent="-171450">
              <a:buFont typeface="Arial" panose="020B0604020202020204" pitchFamily="34" charset="0"/>
              <a:buChar char="•"/>
            </a:pPr>
            <a:r>
              <a:rPr lang="en-US" b="0" i="0" dirty="0" err="1"/>
              <a:t>Orangel</a:t>
            </a:r>
            <a:r>
              <a:rPr lang="en-US" b="0" i="0" dirty="0"/>
              <a:t>: #</a:t>
            </a:r>
            <a:r>
              <a:rPr lang="en-US" sz="1200" b="0" i="0" u="none" strike="noStrike" kern="1200" baseline="0" dirty="0">
                <a:solidFill>
                  <a:schemeClr val="tx1"/>
                </a:solidFill>
                <a:latin typeface="+mn-lt"/>
                <a:ea typeface="+mn-ea"/>
                <a:cs typeface="+mn-cs"/>
              </a:rPr>
              <a:t>F05F24</a:t>
            </a:r>
          </a:p>
          <a:p>
            <a:pPr marL="628650" lvl="1" indent="-171450">
              <a:buFont typeface="Arial" panose="020B0604020202020204" pitchFamily="34" charset="0"/>
              <a:buChar char="•"/>
            </a:pPr>
            <a:r>
              <a:rPr lang="en-US" b="0" i="0" dirty="0"/>
              <a:t>Text Gray: #</a:t>
            </a:r>
            <a:r>
              <a:rPr lang="en-US" dirty="0">
                <a:solidFill>
                  <a:schemeClr val="tx1">
                    <a:lumMod val="65000"/>
                    <a:lumOff val="35000"/>
                  </a:schemeClr>
                </a:solidFill>
                <a:latin typeface="Calibri" panose="020F0502020204030204" pitchFamily="34" charset="0"/>
                <a:ea typeface="Montserrat Light" charset="0"/>
                <a:cs typeface="Calibri" panose="020F0502020204030204" pitchFamily="34" charset="0"/>
              </a:rPr>
              <a:t>595959</a:t>
            </a:r>
          </a:p>
          <a:p>
            <a:pPr marL="171450" lvl="0" indent="-171450">
              <a:buFont typeface="Arial" panose="020B0604020202020204" pitchFamily="34" charset="0"/>
              <a:buChar char="•"/>
            </a:pPr>
            <a:r>
              <a:rPr lang="en-US" b="0" i="0" dirty="0">
                <a:solidFill>
                  <a:schemeClr val="tx1">
                    <a:lumMod val="65000"/>
                    <a:lumOff val="35000"/>
                  </a:schemeClr>
                </a:solidFill>
                <a:latin typeface="Calibri" panose="020F0502020204030204" pitchFamily="34" charset="0"/>
                <a:cs typeface="Calibri" panose="020F0502020204030204" pitchFamily="34" charset="0"/>
              </a:rPr>
              <a:t>Master Pages: </a:t>
            </a:r>
            <a:r>
              <a:rPr lang="en-US" b="1" i="0" dirty="0">
                <a:solidFill>
                  <a:schemeClr val="tx1">
                    <a:lumMod val="65000"/>
                    <a:lumOff val="35000"/>
                  </a:schemeClr>
                </a:solidFill>
                <a:latin typeface="Calibri" panose="020F0502020204030204" pitchFamily="34" charset="0"/>
                <a:cs typeface="Calibri" panose="020F0502020204030204" pitchFamily="34" charset="0"/>
              </a:rPr>
              <a:t>Do not alter any information on the master pages</a:t>
            </a:r>
            <a:endParaRPr lang="en-US" dirty="0"/>
          </a:p>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11</a:t>
            </a:fld>
            <a:endParaRPr lang="en-US"/>
          </a:p>
        </p:txBody>
      </p:sp>
    </p:spTree>
    <p:extLst>
      <p:ext uri="{BB962C8B-B14F-4D97-AF65-F5344CB8AC3E}">
        <p14:creationId xmlns:p14="http://schemas.microsoft.com/office/powerpoint/2010/main" val="1470402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DD73ED-821A-E144-878B-03F48BAFE80D}"/>
              </a:ext>
            </a:extLst>
          </p:cNvPr>
          <p:cNvSpPr>
            <a:spLocks noGrp="1"/>
          </p:cNvSpPr>
          <p:nvPr>
            <p:ph type="dt" sz="half" idx="10"/>
          </p:nvPr>
        </p:nvSpPr>
        <p:spPr>
          <a:xfrm>
            <a:off x="838200" y="6356350"/>
            <a:ext cx="2743200" cy="365125"/>
          </a:xfrm>
          <a:prstGeom prst="rect">
            <a:avLst/>
          </a:prstGeom>
        </p:spPr>
        <p:txBody>
          <a:bodyPr/>
          <a:lstStyle/>
          <a:p>
            <a:fld id="{755EEEF3-9A2A-954A-BAB3-E54F50D38DDF}" type="datetimeFigureOut">
              <a:rPr lang="en-US" smtClean="0"/>
              <a:pPr/>
              <a:t>10/31/2022</a:t>
            </a:fld>
            <a:endParaRPr lang="en-US"/>
          </a:p>
        </p:txBody>
      </p:sp>
      <p:sp>
        <p:nvSpPr>
          <p:cNvPr id="5" name="Footer Placeholder 4">
            <a:extLst>
              <a:ext uri="{FF2B5EF4-FFF2-40B4-BE49-F238E27FC236}">
                <a16:creationId xmlns:a16="http://schemas.microsoft.com/office/drawing/2014/main" id="{92B4D63C-9D82-E348-90D9-083717B2C3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90BFDA-6DCC-A248-A725-0F972C728ACF}"/>
              </a:ext>
            </a:extLst>
          </p:cNvPr>
          <p:cNvSpPr>
            <a:spLocks noGrp="1"/>
          </p:cNvSpPr>
          <p:nvPr>
            <p:ph type="sldNum" sz="quarter" idx="12"/>
          </p:nvPr>
        </p:nvSpPr>
        <p:spPr>
          <a:xfrm>
            <a:off x="8610600" y="6356350"/>
            <a:ext cx="2743200" cy="365125"/>
          </a:xfrm>
          <a:prstGeom prst="rect">
            <a:avLst/>
          </a:prstGeom>
        </p:spPr>
        <p:txBody>
          <a:bodyPr/>
          <a:lstStyle/>
          <a:p>
            <a:fld id="{E13B5F1B-85AA-2146-9BDA-DADEB0E5C690}" type="slidenum">
              <a:rPr lang="en-US" smtClean="0"/>
              <a:pPr/>
              <a:t>‹#›</a:t>
            </a:fld>
            <a:endParaRPr lang="en-US"/>
          </a:p>
        </p:txBody>
      </p:sp>
    </p:spTree>
    <p:extLst>
      <p:ext uri="{BB962C8B-B14F-4D97-AF65-F5344CB8AC3E}">
        <p14:creationId xmlns:p14="http://schemas.microsoft.com/office/powerpoint/2010/main" val="207971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3AAB-5618-914B-B853-245C269DAE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1EC092E-075C-B845-8F29-F62DDF8D1B0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EED81-4B1F-2F48-9C19-5DA2D466C32F}"/>
              </a:ext>
            </a:extLst>
          </p:cNvPr>
          <p:cNvSpPr>
            <a:spLocks noGrp="1"/>
          </p:cNvSpPr>
          <p:nvPr>
            <p:ph type="dt" sz="half" idx="10"/>
          </p:nvPr>
        </p:nvSpPr>
        <p:spPr>
          <a:xfrm>
            <a:off x="838200" y="6356350"/>
            <a:ext cx="2743200" cy="365125"/>
          </a:xfrm>
          <a:prstGeom prst="rect">
            <a:avLst/>
          </a:prstGeom>
        </p:spPr>
        <p:txBody>
          <a:bodyPr/>
          <a:lstStyle/>
          <a:p>
            <a:fld id="{755EEEF3-9A2A-954A-BAB3-E54F50D38DDF}" type="datetimeFigureOut">
              <a:rPr lang="en-US" smtClean="0"/>
              <a:pPr/>
              <a:t>10/31/2022</a:t>
            </a:fld>
            <a:endParaRPr lang="en-US"/>
          </a:p>
        </p:txBody>
      </p:sp>
      <p:sp>
        <p:nvSpPr>
          <p:cNvPr id="5" name="Footer Placeholder 4">
            <a:extLst>
              <a:ext uri="{FF2B5EF4-FFF2-40B4-BE49-F238E27FC236}">
                <a16:creationId xmlns:a16="http://schemas.microsoft.com/office/drawing/2014/main" id="{2919DF41-D25D-6646-B484-DE0D828935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B60C01-F11A-9342-8C96-F5DC24FCB8DD}"/>
              </a:ext>
            </a:extLst>
          </p:cNvPr>
          <p:cNvSpPr>
            <a:spLocks noGrp="1"/>
          </p:cNvSpPr>
          <p:nvPr>
            <p:ph type="sldNum" sz="quarter" idx="12"/>
          </p:nvPr>
        </p:nvSpPr>
        <p:spPr>
          <a:xfrm>
            <a:off x="8610600" y="6356350"/>
            <a:ext cx="2743200" cy="365125"/>
          </a:xfrm>
          <a:prstGeom prst="rect">
            <a:avLst/>
          </a:prstGeom>
        </p:spPr>
        <p:txBody>
          <a:bodyPr/>
          <a:lstStyle/>
          <a:p>
            <a:fld id="{E13B5F1B-85AA-2146-9BDA-DADEB0E5C690}" type="slidenum">
              <a:rPr lang="en-US" smtClean="0"/>
              <a:pPr/>
              <a:t>‹#›</a:t>
            </a:fld>
            <a:endParaRPr lang="en-US"/>
          </a:p>
        </p:txBody>
      </p:sp>
    </p:spTree>
    <p:extLst>
      <p:ext uri="{BB962C8B-B14F-4D97-AF65-F5344CB8AC3E}">
        <p14:creationId xmlns:p14="http://schemas.microsoft.com/office/powerpoint/2010/main" val="295293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834BD7-EB6D-5F40-9BBF-533932A5B5E1}"/>
              </a:ext>
            </a:extLst>
          </p:cNvPr>
          <p:cNvSpPr>
            <a:spLocks noGrp="1"/>
          </p:cNvSpPr>
          <p:nvPr>
            <p:ph type="dt" sz="half" idx="10"/>
          </p:nvPr>
        </p:nvSpPr>
        <p:spPr>
          <a:xfrm>
            <a:off x="838200" y="6356350"/>
            <a:ext cx="2743200" cy="365125"/>
          </a:xfrm>
          <a:prstGeom prst="rect">
            <a:avLst/>
          </a:prstGeom>
        </p:spPr>
        <p:txBody>
          <a:bodyPr/>
          <a:lstStyle/>
          <a:p>
            <a:fld id="{FB26C3F6-AC68-7D4C-88AC-4DFDBB4EDB08}" type="datetimeFigureOut">
              <a:rPr lang="en-US" smtClean="0"/>
              <a:t>10/31/2022</a:t>
            </a:fld>
            <a:endParaRPr lang="en-US"/>
          </a:p>
        </p:txBody>
      </p:sp>
      <p:sp>
        <p:nvSpPr>
          <p:cNvPr id="5" name="Footer Placeholder 4">
            <a:extLst>
              <a:ext uri="{FF2B5EF4-FFF2-40B4-BE49-F238E27FC236}">
                <a16:creationId xmlns:a16="http://schemas.microsoft.com/office/drawing/2014/main" id="{0CEABFAE-3006-D14A-8FC3-2E3A532EC7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7EE704-3D62-5346-93E4-B55CD17E25DE}"/>
              </a:ext>
            </a:extLst>
          </p:cNvPr>
          <p:cNvSpPr>
            <a:spLocks noGrp="1"/>
          </p:cNvSpPr>
          <p:nvPr>
            <p:ph type="sldNum" sz="quarter" idx="12"/>
          </p:nvPr>
        </p:nvSpPr>
        <p:spPr>
          <a:xfrm>
            <a:off x="8610600" y="6356350"/>
            <a:ext cx="2743200" cy="365125"/>
          </a:xfrm>
          <a:prstGeom prst="rect">
            <a:avLst/>
          </a:prstGeom>
        </p:spPr>
        <p:txBody>
          <a:bodyPr/>
          <a:lstStyle/>
          <a:p>
            <a:fld id="{A44A5051-6372-B441-A6A5-A40D723BB837}" type="slidenum">
              <a:rPr lang="en-US" smtClean="0"/>
              <a:t>‹#›</a:t>
            </a:fld>
            <a:endParaRPr lang="en-US"/>
          </a:p>
        </p:txBody>
      </p:sp>
    </p:spTree>
    <p:extLst>
      <p:ext uri="{BB962C8B-B14F-4D97-AF65-F5344CB8AC3E}">
        <p14:creationId xmlns:p14="http://schemas.microsoft.com/office/powerpoint/2010/main" val="129414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FFDB-A7BB-3E4E-9474-3E0B49161F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49F657D-AC41-EC4B-B740-CC2CEAFB947B}"/>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8EDC2-C636-7F47-A848-2BD0FA100FD8}"/>
              </a:ext>
            </a:extLst>
          </p:cNvPr>
          <p:cNvSpPr>
            <a:spLocks noGrp="1"/>
          </p:cNvSpPr>
          <p:nvPr>
            <p:ph type="dt" sz="half" idx="10"/>
          </p:nvPr>
        </p:nvSpPr>
        <p:spPr>
          <a:xfrm>
            <a:off x="838200" y="6356350"/>
            <a:ext cx="2743200" cy="365125"/>
          </a:xfrm>
          <a:prstGeom prst="rect">
            <a:avLst/>
          </a:prstGeom>
        </p:spPr>
        <p:txBody>
          <a:bodyPr/>
          <a:lstStyle/>
          <a:p>
            <a:fld id="{FB26C3F6-AC68-7D4C-88AC-4DFDBB4EDB08}" type="datetimeFigureOut">
              <a:rPr lang="en-US" smtClean="0"/>
              <a:t>10/31/2022</a:t>
            </a:fld>
            <a:endParaRPr lang="en-US"/>
          </a:p>
        </p:txBody>
      </p:sp>
      <p:sp>
        <p:nvSpPr>
          <p:cNvPr id="5" name="Footer Placeholder 4">
            <a:extLst>
              <a:ext uri="{FF2B5EF4-FFF2-40B4-BE49-F238E27FC236}">
                <a16:creationId xmlns:a16="http://schemas.microsoft.com/office/drawing/2014/main" id="{32094962-0781-E44E-8EB9-1D339ED3F9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4091A3D-4452-3140-8C1E-A65788B093C1}"/>
              </a:ext>
            </a:extLst>
          </p:cNvPr>
          <p:cNvSpPr>
            <a:spLocks noGrp="1"/>
          </p:cNvSpPr>
          <p:nvPr>
            <p:ph type="sldNum" sz="quarter" idx="12"/>
          </p:nvPr>
        </p:nvSpPr>
        <p:spPr>
          <a:xfrm>
            <a:off x="8610600" y="6356350"/>
            <a:ext cx="2743200" cy="365125"/>
          </a:xfrm>
          <a:prstGeom prst="rect">
            <a:avLst/>
          </a:prstGeom>
        </p:spPr>
        <p:txBody>
          <a:bodyPr/>
          <a:lstStyle/>
          <a:p>
            <a:fld id="{A44A5051-6372-B441-A6A5-A40D723BB837}" type="slidenum">
              <a:rPr lang="en-US" smtClean="0"/>
              <a:t>‹#›</a:t>
            </a:fld>
            <a:endParaRPr lang="en-US"/>
          </a:p>
        </p:txBody>
      </p:sp>
    </p:spTree>
    <p:extLst>
      <p:ext uri="{BB962C8B-B14F-4D97-AF65-F5344CB8AC3E}">
        <p14:creationId xmlns:p14="http://schemas.microsoft.com/office/powerpoint/2010/main" val="3770062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65B04B-4F1C-6A40-B45B-A30E77C9D406}"/>
              </a:ext>
            </a:extLst>
          </p:cNvPr>
          <p:cNvPicPr>
            <a:picLocks noChangeAspect="1"/>
          </p:cNvPicPr>
          <p:nvPr userDrawn="1"/>
        </p:nvPicPr>
        <p:blipFill>
          <a:blip r:embed="rId4"/>
          <a:stretch>
            <a:fillRect/>
          </a:stretch>
        </p:blipFill>
        <p:spPr>
          <a:xfrm>
            <a:off x="-3276" y="0"/>
            <a:ext cx="12208109" cy="6874222"/>
          </a:xfrm>
          <a:prstGeom prst="rect">
            <a:avLst/>
          </a:prstGeom>
        </p:spPr>
      </p:pic>
    </p:spTree>
    <p:extLst>
      <p:ext uri="{BB962C8B-B14F-4D97-AF65-F5344CB8AC3E}">
        <p14:creationId xmlns:p14="http://schemas.microsoft.com/office/powerpoint/2010/main" val="359195421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2968C-7B88-FA42-BCC4-C36CE6F500D5}"/>
              </a:ext>
            </a:extLst>
          </p:cNvPr>
          <p:cNvPicPr>
            <a:picLocks noChangeAspect="1"/>
          </p:cNvPicPr>
          <p:nvPr userDrawn="1"/>
        </p:nvPicPr>
        <p:blipFill>
          <a:blip r:embed="rId4"/>
          <a:stretch>
            <a:fillRect/>
          </a:stretch>
        </p:blipFill>
        <p:spPr>
          <a:xfrm>
            <a:off x="-38500" y="-10210"/>
            <a:ext cx="12243334" cy="6894057"/>
          </a:xfrm>
          <a:prstGeom prst="rect">
            <a:avLst/>
          </a:prstGeom>
        </p:spPr>
      </p:pic>
    </p:spTree>
    <p:extLst>
      <p:ext uri="{BB962C8B-B14F-4D97-AF65-F5344CB8AC3E}">
        <p14:creationId xmlns:p14="http://schemas.microsoft.com/office/powerpoint/2010/main" val="773606883"/>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7405B841-EA62-3246-B8C1-215DEAA1CD70}"/>
              </a:ext>
            </a:extLst>
          </p:cNvPr>
          <p:cNvSpPr txBox="1"/>
          <p:nvPr/>
        </p:nvSpPr>
        <p:spPr>
          <a:xfrm>
            <a:off x="66906" y="4776170"/>
            <a:ext cx="12125094" cy="646331"/>
          </a:xfrm>
          <a:prstGeom prst="rect">
            <a:avLst/>
          </a:prstGeom>
          <a:noFill/>
        </p:spPr>
        <p:txBody>
          <a:bodyPr wrap="square" rtlCol="0">
            <a:spAutoFit/>
          </a:bodyPr>
          <a:lstStyle/>
          <a:p>
            <a:r>
              <a:rPr lang="en-US" dirty="0">
                <a:solidFill>
                  <a:schemeClr val="bg1"/>
                </a:solidFill>
                <a:latin typeface="Myriad Pro" panose="020B0503030403020204" pitchFamily="34" charset="0"/>
                <a:cs typeface="Calibri" panose="020F0502020204030204" pitchFamily="34" charset="0"/>
              </a:rPr>
              <a:t>Julie Bobitt, Assistant Professor, Center for Dissemination and Implementation Science, University of Illinois Chicago November 3, 2022</a:t>
            </a:r>
          </a:p>
        </p:txBody>
      </p:sp>
      <p:sp>
        <p:nvSpPr>
          <p:cNvPr id="32" name="TextBox 31">
            <a:extLst>
              <a:ext uri="{FF2B5EF4-FFF2-40B4-BE49-F238E27FC236}">
                <a16:creationId xmlns:a16="http://schemas.microsoft.com/office/drawing/2014/main" id="{0AC0406E-5C35-9E41-9407-D42F5D3B3710}"/>
              </a:ext>
            </a:extLst>
          </p:cNvPr>
          <p:cNvSpPr txBox="1"/>
          <p:nvPr/>
        </p:nvSpPr>
        <p:spPr>
          <a:xfrm>
            <a:off x="1523999" y="3428999"/>
            <a:ext cx="9412941" cy="733881"/>
          </a:xfrm>
          <a:prstGeom prst="rect">
            <a:avLst/>
          </a:prstGeom>
          <a:noFill/>
        </p:spPr>
        <p:txBody>
          <a:bodyPr wrap="square" rtlCol="0" anchor="b">
            <a:spAutoFit/>
          </a:bodyPr>
          <a:lstStyle/>
          <a:p>
            <a:pPr>
              <a:lnSpc>
                <a:spcPts val="4800"/>
              </a:lnSpc>
            </a:pPr>
            <a:endParaRPr lang="en-US" sz="4800" b="1" spc="150" dirty="0">
              <a:ln w="0">
                <a:solidFill>
                  <a:srgbClr val="19468D"/>
                </a:solidFill>
              </a:ln>
              <a:solidFill>
                <a:schemeClr val="bg1"/>
              </a:solidFill>
              <a:latin typeface="Myriad Pro" panose="020B0503030403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1F70538-3D28-CF40-BF00-790F08213CF5}"/>
              </a:ext>
            </a:extLst>
          </p:cNvPr>
          <p:cNvSpPr txBox="1"/>
          <p:nvPr/>
        </p:nvSpPr>
        <p:spPr>
          <a:xfrm>
            <a:off x="535174" y="2868709"/>
            <a:ext cx="11054313" cy="1754326"/>
          </a:xfrm>
          <a:prstGeom prst="rect">
            <a:avLst/>
          </a:prstGeom>
          <a:noFill/>
        </p:spPr>
        <p:txBody>
          <a:bodyPr wrap="square" rtlCol="0">
            <a:spAutoFit/>
          </a:bodyPr>
          <a:lstStyle/>
          <a:p>
            <a:r>
              <a:rPr lang="en-US" sz="5400" b="1" dirty="0">
                <a:solidFill>
                  <a:schemeClr val="bg1"/>
                </a:solidFill>
                <a:latin typeface="Myriad Pro" panose="020B0503030403020204" pitchFamily="34" charset="0"/>
              </a:rPr>
              <a:t>Older Adults' Perceptions of Cannabis and Opioids Use</a:t>
            </a:r>
          </a:p>
        </p:txBody>
      </p:sp>
    </p:spTree>
    <p:extLst>
      <p:ext uri="{BB962C8B-B14F-4D97-AF65-F5344CB8AC3E}">
        <p14:creationId xmlns:p14="http://schemas.microsoft.com/office/powerpoint/2010/main" val="2964384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E9D2-D0FC-FDBE-2673-58DA02183080}"/>
              </a:ext>
            </a:extLst>
          </p:cNvPr>
          <p:cNvSpPr>
            <a:spLocks noGrp="1"/>
          </p:cNvSpPr>
          <p:nvPr>
            <p:ph type="title"/>
          </p:nvPr>
        </p:nvSpPr>
        <p:spPr>
          <a:xfrm>
            <a:off x="2724150" y="365125"/>
            <a:ext cx="8629650" cy="1325563"/>
          </a:xfrm>
        </p:spPr>
        <p:txBody>
          <a:bodyPr/>
          <a:lstStyle/>
          <a:p>
            <a:r>
              <a:rPr lang="en-US" dirty="0"/>
              <a:t>Discussion</a:t>
            </a:r>
          </a:p>
        </p:txBody>
      </p:sp>
      <p:sp>
        <p:nvSpPr>
          <p:cNvPr id="3" name="Content Placeholder 2">
            <a:extLst>
              <a:ext uri="{FF2B5EF4-FFF2-40B4-BE49-F238E27FC236}">
                <a16:creationId xmlns:a16="http://schemas.microsoft.com/office/drawing/2014/main" id="{DCA8AA02-566A-309C-5D34-079D5E56877F}"/>
              </a:ext>
            </a:extLst>
          </p:cNvPr>
          <p:cNvSpPr>
            <a:spLocks noGrp="1"/>
          </p:cNvSpPr>
          <p:nvPr>
            <p:ph idx="1"/>
          </p:nvPr>
        </p:nvSpPr>
        <p:spPr>
          <a:xfrm>
            <a:off x="838200" y="1568450"/>
            <a:ext cx="10817772" cy="4351338"/>
          </a:xfrm>
        </p:spPr>
        <p:txBody>
          <a:bodyPr/>
          <a:lstStyle/>
          <a:p>
            <a:r>
              <a:rPr lang="en-US" dirty="0"/>
              <a:t>Older Illinoisians’ cannabis use is influenced by generational beliefs, their individual health needs, and current medical and political culture. </a:t>
            </a:r>
          </a:p>
          <a:p>
            <a:r>
              <a:rPr lang="en-US" dirty="0"/>
              <a:t>Results show the complex nature of influences and experiences, and health outcomes of older adults who use cannabis.</a:t>
            </a:r>
          </a:p>
          <a:p>
            <a:r>
              <a:rPr lang="en-US" dirty="0"/>
              <a:t>Results also reveal why it is important to research older adult use (especially naïve/new users) separate from other age groups.</a:t>
            </a:r>
          </a:p>
          <a:p>
            <a:r>
              <a:rPr lang="en-US" dirty="0"/>
              <a:t>Results can inform state policy makers and clinicians.  </a:t>
            </a:r>
          </a:p>
          <a:p>
            <a:r>
              <a:rPr lang="en-US" dirty="0"/>
              <a:t>Results can also inform educational materials for older adults about cannabis use.</a:t>
            </a:r>
          </a:p>
        </p:txBody>
      </p:sp>
    </p:spTree>
    <p:extLst>
      <p:ext uri="{BB962C8B-B14F-4D97-AF65-F5344CB8AC3E}">
        <p14:creationId xmlns:p14="http://schemas.microsoft.com/office/powerpoint/2010/main" val="2235844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2E3F2E7-04EE-8941-B4C2-095BD9D56C9E}"/>
              </a:ext>
            </a:extLst>
          </p:cNvPr>
          <p:cNvGrpSpPr/>
          <p:nvPr/>
        </p:nvGrpSpPr>
        <p:grpSpPr>
          <a:xfrm>
            <a:off x="1044540" y="2600702"/>
            <a:ext cx="12032116" cy="3400595"/>
            <a:chOff x="7495963" y="1482283"/>
            <a:chExt cx="4769269" cy="4978813"/>
          </a:xfrm>
        </p:grpSpPr>
        <p:sp>
          <p:nvSpPr>
            <p:cNvPr id="19" name="TextBox 18">
              <a:extLst>
                <a:ext uri="{FF2B5EF4-FFF2-40B4-BE49-F238E27FC236}">
                  <a16:creationId xmlns:a16="http://schemas.microsoft.com/office/drawing/2014/main" id="{81509AB6-54A5-E847-84F0-9DC08A108585}"/>
                </a:ext>
              </a:extLst>
            </p:cNvPr>
            <p:cNvSpPr txBox="1"/>
            <p:nvPr/>
          </p:nvSpPr>
          <p:spPr>
            <a:xfrm>
              <a:off x="8424752" y="1482283"/>
              <a:ext cx="3840480" cy="1066177"/>
            </a:xfrm>
            <a:prstGeom prst="rect">
              <a:avLst/>
            </a:prstGeom>
            <a:noFill/>
            <a:ln>
              <a:noFill/>
            </a:ln>
          </p:spPr>
          <p:txBody>
            <a:bodyPr wrap="square" rtlCol="0" anchor="b">
              <a:spAutoFit/>
            </a:bodyPr>
            <a:lstStyle/>
            <a:p>
              <a:pPr>
                <a:lnSpc>
                  <a:spcPts val="4800"/>
                </a:lnSpc>
              </a:pPr>
              <a:r>
                <a:rPr lang="en-US" sz="4400" b="1" spc="150" dirty="0">
                  <a:ln w="0">
                    <a:noFill/>
                  </a:ln>
                  <a:solidFill>
                    <a:srgbClr val="EA883E"/>
                  </a:solidFill>
                  <a:latin typeface="Myriad Pro" panose="020B0503030403020204" pitchFamily="34" charset="0"/>
                  <a:cs typeface="Calibri" panose="020F0502020204030204" pitchFamily="34" charset="0"/>
                </a:rPr>
                <a:t>Acknowledgments</a:t>
              </a:r>
            </a:p>
          </p:txBody>
        </p:sp>
        <p:sp>
          <p:nvSpPr>
            <p:cNvPr id="21" name="TextBox 20">
              <a:extLst>
                <a:ext uri="{FF2B5EF4-FFF2-40B4-BE49-F238E27FC236}">
                  <a16:creationId xmlns:a16="http://schemas.microsoft.com/office/drawing/2014/main" id="{06BCAF6E-22F9-4248-8E55-41963B31BA11}"/>
                </a:ext>
              </a:extLst>
            </p:cNvPr>
            <p:cNvSpPr txBox="1"/>
            <p:nvPr/>
          </p:nvSpPr>
          <p:spPr>
            <a:xfrm>
              <a:off x="7495963" y="2720985"/>
              <a:ext cx="3840480" cy="3740111"/>
            </a:xfrm>
            <a:prstGeom prst="rect">
              <a:avLst/>
            </a:prstGeom>
            <a:noFill/>
          </p:spPr>
          <p:txBody>
            <a:bodyPr wrap="square" rtlCol="0">
              <a:spAutoFit/>
            </a:bodyPr>
            <a:lstStyle/>
            <a:p>
              <a:pPr lvl="0" algn="ctr"/>
              <a:r>
                <a:rPr lang="en-US" sz="2000" dirty="0">
                  <a:solidFill>
                    <a:schemeClr val="bg1"/>
                  </a:solidFill>
                  <a:latin typeface="Myriad Pro" panose="020B0503030403020204" pitchFamily="34" charset="0"/>
                  <a:cs typeface="Calibri" panose="020F0502020204030204" pitchFamily="34" charset="0"/>
                </a:rPr>
                <a:t>Illinois Department of Public Health</a:t>
              </a:r>
            </a:p>
            <a:p>
              <a:pPr lvl="0" algn="ctr"/>
              <a:r>
                <a:rPr lang="en-US" sz="2000" dirty="0">
                  <a:solidFill>
                    <a:schemeClr val="bg1"/>
                  </a:solidFill>
                  <a:latin typeface="Myriad Pro" panose="020B0503030403020204" pitchFamily="34" charset="0"/>
                  <a:cs typeface="Calibri" panose="020F0502020204030204" pitchFamily="34" charset="0"/>
                </a:rPr>
                <a:t>RRF Foundation for Aging</a:t>
              </a:r>
            </a:p>
            <a:p>
              <a:pPr lvl="0" algn="ctr"/>
              <a:r>
                <a:rPr lang="en-US" sz="2000" dirty="0">
                  <a:solidFill>
                    <a:schemeClr val="bg1"/>
                  </a:solidFill>
                  <a:latin typeface="Myriad Pro" panose="020B0503030403020204" pitchFamily="34" charset="0"/>
                  <a:cs typeface="Calibri" panose="020F0502020204030204" pitchFamily="34" charset="0"/>
                </a:rPr>
                <a:t>University of Illinois Chez Veterans Center</a:t>
              </a:r>
            </a:p>
            <a:p>
              <a:pPr lvl="0" algn="ctr"/>
              <a:r>
                <a:rPr lang="en-US" sz="2000" dirty="0">
                  <a:solidFill>
                    <a:schemeClr val="bg1"/>
                  </a:solidFill>
                  <a:latin typeface="Myriad Pro" panose="020B0503030403020204" pitchFamily="34" charset="0"/>
                  <a:cs typeface="Calibri" panose="020F0502020204030204" pitchFamily="34" charset="0"/>
                </a:rPr>
                <a:t>University of Illinois at Urbana Champaign – Hyojung Kang, Laura Quintero Silva</a:t>
              </a:r>
            </a:p>
            <a:p>
              <a:pPr lvl="0" algn="ctr"/>
              <a:r>
                <a:rPr lang="en-US" sz="2000" dirty="0">
                  <a:solidFill>
                    <a:schemeClr val="bg1"/>
                  </a:solidFill>
                  <a:latin typeface="Myriad Pro" panose="020B0503030403020204" pitchFamily="34" charset="0"/>
                  <a:cs typeface="Calibri" panose="020F0502020204030204" pitchFamily="34" charset="0"/>
                </a:rPr>
                <a:t>University of Iowa – Kanika Arora, Brian Kaskie</a:t>
              </a:r>
            </a:p>
            <a:p>
              <a:pPr lvl="0" algn="ctr"/>
              <a:r>
                <a:rPr lang="en-US" sz="2000" dirty="0">
                  <a:solidFill>
                    <a:schemeClr val="bg1"/>
                  </a:solidFill>
                  <a:latin typeface="Myriad Pro" panose="020B0503030403020204" pitchFamily="34" charset="0"/>
                  <a:cs typeface="Calibri" panose="020F0502020204030204" pitchFamily="34" charset="0"/>
                </a:rPr>
                <a:t>University of Colorado, Colorado Springs – Sara Qualls</a:t>
              </a:r>
            </a:p>
            <a:p>
              <a:pPr lvl="0" algn="ctr"/>
              <a:r>
                <a:rPr lang="en-US" sz="2000" dirty="0">
                  <a:solidFill>
                    <a:schemeClr val="bg1"/>
                  </a:solidFill>
                  <a:latin typeface="Myriad Pro" panose="020B0503030403020204" pitchFamily="34" charset="0"/>
                  <a:cs typeface="Calibri" panose="020F0502020204030204" pitchFamily="34" charset="0"/>
                </a:rPr>
                <a:t>Texas State University – Kelly Clary </a:t>
              </a:r>
            </a:p>
            <a:p>
              <a:pPr lvl="0"/>
              <a:endParaRPr lang="en-US" sz="2000" dirty="0">
                <a:solidFill>
                  <a:schemeClr val="bg1"/>
                </a:solidFill>
                <a:latin typeface="Myriad Pro" panose="020B0503030403020204" pitchFamily="34" charset="0"/>
                <a:cs typeface="Calibri" panose="020F0502020204030204" pitchFamily="34" charset="0"/>
              </a:endParaRPr>
            </a:p>
          </p:txBody>
        </p:sp>
      </p:grpSp>
    </p:spTree>
    <p:extLst>
      <p:ext uri="{BB962C8B-B14F-4D97-AF65-F5344CB8AC3E}">
        <p14:creationId xmlns:p14="http://schemas.microsoft.com/office/powerpoint/2010/main" val="339427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00C6AA-BF7F-D24C-AF98-1A5DFEC7506B}"/>
              </a:ext>
            </a:extLst>
          </p:cNvPr>
          <p:cNvSpPr txBox="1"/>
          <p:nvPr/>
        </p:nvSpPr>
        <p:spPr>
          <a:xfrm>
            <a:off x="1710621" y="2346415"/>
            <a:ext cx="8770758" cy="400110"/>
          </a:xfrm>
          <a:prstGeom prst="rect">
            <a:avLst/>
          </a:prstGeom>
          <a:noFill/>
        </p:spPr>
        <p:txBody>
          <a:bodyPr wrap="square" rtlCol="0">
            <a:spAutoFit/>
          </a:bodyPr>
          <a:lstStyle/>
          <a:p>
            <a:pPr algn="ctr"/>
            <a:r>
              <a:rPr lang="en-US" sz="2000" dirty="0">
                <a:solidFill>
                  <a:schemeClr val="tx1">
                    <a:lumMod val="65000"/>
                    <a:lumOff val="35000"/>
                  </a:schemeClr>
                </a:solidFill>
                <a:latin typeface="Myriad Pro" panose="020B0503030403020204" pitchFamily="34" charset="0"/>
                <a:cs typeface="Calibri" panose="020F0502020204030204" pitchFamily="34" charset="0"/>
              </a:rPr>
              <a:t>I have no commercial relationships to disclose.</a:t>
            </a:r>
          </a:p>
        </p:txBody>
      </p:sp>
      <p:sp>
        <p:nvSpPr>
          <p:cNvPr id="13" name="TextBox 12">
            <a:extLst>
              <a:ext uri="{FF2B5EF4-FFF2-40B4-BE49-F238E27FC236}">
                <a16:creationId xmlns:a16="http://schemas.microsoft.com/office/drawing/2014/main" id="{360BF570-727C-AE4F-A8B4-572EB3508685}"/>
              </a:ext>
            </a:extLst>
          </p:cNvPr>
          <p:cNvSpPr txBox="1"/>
          <p:nvPr/>
        </p:nvSpPr>
        <p:spPr>
          <a:xfrm>
            <a:off x="3485474" y="207727"/>
            <a:ext cx="8150712" cy="779332"/>
          </a:xfrm>
          <a:prstGeom prst="rect">
            <a:avLst/>
          </a:prstGeom>
          <a:noFill/>
        </p:spPr>
        <p:txBody>
          <a:bodyPr wrap="square" rtlCol="0">
            <a:spAutoFit/>
          </a:bodyPr>
          <a:lstStyle/>
          <a:p>
            <a:pPr algn="r"/>
            <a:r>
              <a:rPr lang="en-US" sz="4400" b="1" dirty="0">
                <a:solidFill>
                  <a:srgbClr val="19468D"/>
                </a:solidFill>
                <a:latin typeface="Myriad Pro" panose="020B0503030403020204" pitchFamily="34" charset="0"/>
              </a:rPr>
              <a:t>DISCLOSURE(S)</a:t>
            </a:r>
          </a:p>
        </p:txBody>
      </p:sp>
    </p:spTree>
    <p:extLst>
      <p:ext uri="{BB962C8B-B14F-4D97-AF65-F5344CB8AC3E}">
        <p14:creationId xmlns:p14="http://schemas.microsoft.com/office/powerpoint/2010/main" val="401325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8DFA0-74D2-0272-BDED-777142C24574}"/>
              </a:ext>
            </a:extLst>
          </p:cNvPr>
          <p:cNvSpPr>
            <a:spLocks noGrp="1"/>
          </p:cNvSpPr>
          <p:nvPr>
            <p:ph type="title"/>
          </p:nvPr>
        </p:nvSpPr>
        <p:spPr>
          <a:xfrm>
            <a:off x="2599011" y="28794"/>
            <a:ext cx="10515600" cy="1325563"/>
          </a:xfrm>
        </p:spPr>
        <p:txBody>
          <a:bodyPr/>
          <a:lstStyle/>
          <a:p>
            <a:r>
              <a:rPr lang="en-US" dirty="0"/>
              <a:t>Qualitative Research on Medical Cannabis Use in Older Adults</a:t>
            </a:r>
          </a:p>
        </p:txBody>
      </p:sp>
      <p:sp>
        <p:nvSpPr>
          <p:cNvPr id="3" name="Content Placeholder 2">
            <a:extLst>
              <a:ext uri="{FF2B5EF4-FFF2-40B4-BE49-F238E27FC236}">
                <a16:creationId xmlns:a16="http://schemas.microsoft.com/office/drawing/2014/main" id="{75D7A722-8216-82A0-7EB5-3DFB0EEADADA}"/>
              </a:ext>
            </a:extLst>
          </p:cNvPr>
          <p:cNvSpPr>
            <a:spLocks noGrp="1"/>
          </p:cNvSpPr>
          <p:nvPr>
            <p:ph idx="1"/>
          </p:nvPr>
        </p:nvSpPr>
        <p:spPr>
          <a:xfrm>
            <a:off x="838200" y="1444625"/>
            <a:ext cx="11114314" cy="4351338"/>
          </a:xfrm>
        </p:spPr>
        <p:txBody>
          <a:bodyPr/>
          <a:lstStyle/>
          <a:p>
            <a:pPr marL="0" indent="0">
              <a:buNone/>
            </a:pPr>
            <a:r>
              <a:rPr lang="en-US" dirty="0"/>
              <a:t>Qualitative research on medical cannabis use by older adults (65+)  </a:t>
            </a:r>
          </a:p>
          <a:p>
            <a:pPr lvl="1"/>
            <a:r>
              <a:rPr lang="en-US" dirty="0"/>
              <a:t>Lau et. al., (2015). Responsible and Controlled use: Older cannabis users and harm reduction. </a:t>
            </a:r>
            <a:r>
              <a:rPr lang="en-US" i="1" dirty="0"/>
              <a:t>International Journal of Drug Policy. </a:t>
            </a:r>
          </a:p>
          <a:p>
            <a:pPr lvl="1"/>
            <a:r>
              <a:rPr lang="en-US" dirty="0"/>
              <a:t>Murphy et.al, (2015). Baby Boomers and Cannabis Delivery Systems. </a:t>
            </a:r>
            <a:r>
              <a:rPr lang="en-US" i="1" dirty="0"/>
              <a:t>Journal of Drug Issues.</a:t>
            </a:r>
          </a:p>
          <a:p>
            <a:pPr lvl="1"/>
            <a:r>
              <a:rPr lang="en-US" dirty="0"/>
              <a:t>Manning et.al, (2020) Medical Cannabis Use: Exploring the Perceptions and Experiences of Older Adults with Chronic Conditions. </a:t>
            </a:r>
            <a:r>
              <a:rPr lang="en-US" i="1" dirty="0"/>
              <a:t>Clinical Gerontologist</a:t>
            </a:r>
            <a:r>
              <a:rPr lang="en-US" dirty="0"/>
              <a:t>. </a:t>
            </a:r>
            <a:endParaRPr lang="en-US" i="1" dirty="0"/>
          </a:p>
          <a:p>
            <a:pPr lvl="1"/>
            <a:r>
              <a:rPr lang="en-US" dirty="0" err="1"/>
              <a:t>Baumbusch</a:t>
            </a:r>
            <a:r>
              <a:rPr lang="en-US" dirty="0"/>
              <a:t> J. (2022) Older adults experiences of using recreational cannabis for medicinal purposes following legalization. </a:t>
            </a:r>
            <a:r>
              <a:rPr lang="en-US" i="1" dirty="0"/>
              <a:t>International Journal of Drug Policy.</a:t>
            </a:r>
          </a:p>
        </p:txBody>
      </p:sp>
    </p:spTree>
    <p:extLst>
      <p:ext uri="{BB962C8B-B14F-4D97-AF65-F5344CB8AC3E}">
        <p14:creationId xmlns:p14="http://schemas.microsoft.com/office/powerpoint/2010/main" val="613261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FA21-6C94-9DCA-60F5-E51DAB4842F5}"/>
              </a:ext>
            </a:extLst>
          </p:cNvPr>
          <p:cNvSpPr>
            <a:spLocks noGrp="1"/>
          </p:cNvSpPr>
          <p:nvPr>
            <p:ph type="title"/>
          </p:nvPr>
        </p:nvSpPr>
        <p:spPr>
          <a:xfrm>
            <a:off x="2752724" y="365125"/>
            <a:ext cx="8601075" cy="1325563"/>
          </a:xfrm>
        </p:spPr>
        <p:txBody>
          <a:bodyPr/>
          <a:lstStyle/>
          <a:p>
            <a:r>
              <a:rPr lang="en-US" dirty="0"/>
              <a:t>Qualitative Studies to Date</a:t>
            </a:r>
          </a:p>
        </p:txBody>
      </p:sp>
      <p:sp>
        <p:nvSpPr>
          <p:cNvPr id="3" name="Content Placeholder 2">
            <a:extLst>
              <a:ext uri="{FF2B5EF4-FFF2-40B4-BE49-F238E27FC236}">
                <a16:creationId xmlns:a16="http://schemas.microsoft.com/office/drawing/2014/main" id="{352BD4D2-6339-0631-4DA2-C65576D73A5A}"/>
              </a:ext>
            </a:extLst>
          </p:cNvPr>
          <p:cNvSpPr>
            <a:spLocks noGrp="1"/>
          </p:cNvSpPr>
          <p:nvPr>
            <p:ph idx="1"/>
          </p:nvPr>
        </p:nvSpPr>
        <p:spPr>
          <a:xfrm>
            <a:off x="838198" y="1514340"/>
            <a:ext cx="11087101" cy="4351338"/>
          </a:xfrm>
        </p:spPr>
        <p:txBody>
          <a:bodyPr/>
          <a:lstStyle/>
          <a:p>
            <a:r>
              <a:rPr lang="en-US" dirty="0"/>
              <a:t>2017 Illinois –conducted 2 focus groups  (N=17) </a:t>
            </a:r>
          </a:p>
          <a:p>
            <a:r>
              <a:rPr lang="en-US" dirty="0"/>
              <a:t>2018 Colorado – analyzed 17 focus groups who also completed surveys (N=137) </a:t>
            </a:r>
          </a:p>
          <a:p>
            <a:r>
              <a:rPr lang="en-US" dirty="0">
                <a:solidFill>
                  <a:srgbClr val="FF0000"/>
                </a:solidFill>
              </a:rPr>
              <a:t>2019 Illinois –conducted and analyzed 31 focus groups for participants who also filled out surveys (N=258)</a:t>
            </a:r>
            <a:endParaRPr lang="en-US" dirty="0"/>
          </a:p>
          <a:p>
            <a:r>
              <a:rPr lang="en-US" dirty="0"/>
              <a:t>2020 California – analyzed focus groups (N=26) of care partners to persons living with dementia</a:t>
            </a:r>
          </a:p>
          <a:p>
            <a:r>
              <a:rPr lang="en-US" dirty="0"/>
              <a:t>2021 Illinois Veterans – interviewed individual Veterans (N=32) who completed baseline and follow-up surveys. Analyzed data. </a:t>
            </a:r>
          </a:p>
          <a:p>
            <a:endParaRPr lang="en-US" dirty="0"/>
          </a:p>
        </p:txBody>
      </p:sp>
    </p:spTree>
    <p:extLst>
      <p:ext uri="{BB962C8B-B14F-4D97-AF65-F5344CB8AC3E}">
        <p14:creationId xmlns:p14="http://schemas.microsoft.com/office/powerpoint/2010/main" val="310825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9186-4236-151A-E9B0-0C28F5E1499C}"/>
              </a:ext>
            </a:extLst>
          </p:cNvPr>
          <p:cNvSpPr>
            <a:spLocks noGrp="1"/>
          </p:cNvSpPr>
          <p:nvPr>
            <p:ph type="title"/>
          </p:nvPr>
        </p:nvSpPr>
        <p:spPr>
          <a:xfrm>
            <a:off x="3171216" y="365125"/>
            <a:ext cx="8182583" cy="1325563"/>
          </a:xfrm>
        </p:spPr>
        <p:txBody>
          <a:bodyPr/>
          <a:lstStyle/>
          <a:p>
            <a:r>
              <a:rPr lang="en-US" dirty="0"/>
              <a:t>Purpose </a:t>
            </a:r>
          </a:p>
        </p:txBody>
      </p:sp>
      <p:sp>
        <p:nvSpPr>
          <p:cNvPr id="3" name="Content Placeholder 2">
            <a:extLst>
              <a:ext uri="{FF2B5EF4-FFF2-40B4-BE49-F238E27FC236}">
                <a16:creationId xmlns:a16="http://schemas.microsoft.com/office/drawing/2014/main" id="{310A5DBC-1DED-08F7-BE91-E58DAEAEF42A}"/>
              </a:ext>
            </a:extLst>
          </p:cNvPr>
          <p:cNvSpPr>
            <a:spLocks noGrp="1"/>
          </p:cNvSpPr>
          <p:nvPr>
            <p:ph idx="1"/>
          </p:nvPr>
        </p:nvSpPr>
        <p:spPr>
          <a:xfrm>
            <a:off x="838199" y="1330161"/>
            <a:ext cx="11006960" cy="4351338"/>
          </a:xfrm>
        </p:spPr>
        <p:txBody>
          <a:bodyPr/>
          <a:lstStyle/>
          <a:p>
            <a:pPr marL="0" indent="0">
              <a:buNone/>
            </a:pPr>
            <a:r>
              <a:rPr lang="en-US" dirty="0"/>
              <a:t>Purpose of the study was to explore the experiences and perceptions of older adults in Illinois about cannabis use including the use of opioids and benzodiazepines.</a:t>
            </a:r>
            <a:endParaRPr lang="en-US" sz="1000" dirty="0"/>
          </a:p>
          <a:p>
            <a:pPr lvl="1"/>
            <a:r>
              <a:rPr lang="en-US" sz="2800" dirty="0">
                <a:solidFill>
                  <a:srgbClr val="000000"/>
                </a:solidFill>
                <a:latin typeface="AdvOT46dcae81"/>
              </a:rPr>
              <a:t>W</a:t>
            </a:r>
            <a:r>
              <a:rPr lang="en-US" sz="2800" b="0" i="0" u="none" strike="noStrike" baseline="0" dirty="0">
                <a:solidFill>
                  <a:srgbClr val="000000"/>
                </a:solidFill>
                <a:latin typeface="AdvOT46dcae81"/>
              </a:rPr>
              <a:t>hat influences older adults</a:t>
            </a:r>
            <a:r>
              <a:rPr lang="en-US" sz="2800" b="0" i="0" u="none" strike="noStrike" baseline="0" dirty="0">
                <a:solidFill>
                  <a:srgbClr val="000000"/>
                </a:solidFill>
                <a:latin typeface="AdvOT46dcae81+20"/>
              </a:rPr>
              <a:t>’ </a:t>
            </a:r>
            <a:r>
              <a:rPr lang="en-US" sz="2800" b="0" i="0" u="none" strike="noStrike" baseline="0" dirty="0">
                <a:solidFill>
                  <a:srgbClr val="000000"/>
                </a:solidFill>
                <a:latin typeface="AdvOT46dcae81"/>
              </a:rPr>
              <a:t>decisions to use cannabis? </a:t>
            </a:r>
          </a:p>
          <a:p>
            <a:pPr lvl="1"/>
            <a:r>
              <a:rPr lang="en-US" sz="2800" dirty="0">
                <a:solidFill>
                  <a:srgbClr val="000000"/>
                </a:solidFill>
                <a:latin typeface="AdvOT46dcae81"/>
              </a:rPr>
              <a:t>E</a:t>
            </a:r>
            <a:r>
              <a:rPr lang="en-US" sz="2800" b="0" i="0" u="none" strike="noStrike" baseline="0" dirty="0">
                <a:solidFill>
                  <a:srgbClr val="000000"/>
                </a:solidFill>
                <a:latin typeface="AdvOT46dcae81"/>
              </a:rPr>
              <a:t>xamine the intersection between older adults</a:t>
            </a:r>
            <a:r>
              <a:rPr lang="en-US" sz="2800" b="0" i="0" u="none" strike="noStrike" baseline="0" dirty="0">
                <a:solidFill>
                  <a:srgbClr val="000000"/>
                </a:solidFill>
                <a:latin typeface="AdvOT46dcae81+20"/>
              </a:rPr>
              <a:t>’ </a:t>
            </a:r>
            <a:r>
              <a:rPr lang="en-US" sz="2800" b="0" i="0" u="none" strike="noStrike" baseline="0" dirty="0">
                <a:solidFill>
                  <a:srgbClr val="000000"/>
                </a:solidFill>
                <a:latin typeface="AdvOT46dcae81"/>
              </a:rPr>
              <a:t>use of cannabis and opioids.</a:t>
            </a:r>
          </a:p>
          <a:p>
            <a:pPr lvl="1"/>
            <a:r>
              <a:rPr lang="en-US" sz="2800" dirty="0">
                <a:solidFill>
                  <a:srgbClr val="000000"/>
                </a:solidFill>
                <a:latin typeface="AdvOT46dcae81"/>
              </a:rPr>
              <a:t>D</a:t>
            </a:r>
            <a:r>
              <a:rPr lang="en-US" sz="2800" b="0" i="0" u="none" strike="noStrike" baseline="0" dirty="0">
                <a:solidFill>
                  <a:srgbClr val="000000"/>
                </a:solidFill>
                <a:latin typeface="AdvOT46dcae81"/>
              </a:rPr>
              <a:t>etermine health outcomes experienced by older adults who used cannabis.</a:t>
            </a:r>
          </a:p>
        </p:txBody>
      </p:sp>
    </p:spTree>
    <p:extLst>
      <p:ext uri="{BB962C8B-B14F-4D97-AF65-F5344CB8AC3E}">
        <p14:creationId xmlns:p14="http://schemas.microsoft.com/office/powerpoint/2010/main" val="371722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28AFF-CBDB-9E49-C6B3-990BB71EF419}"/>
              </a:ext>
            </a:extLst>
          </p:cNvPr>
          <p:cNvSpPr>
            <a:spLocks noGrp="1"/>
          </p:cNvSpPr>
          <p:nvPr>
            <p:ph type="title"/>
          </p:nvPr>
        </p:nvSpPr>
        <p:spPr>
          <a:xfrm>
            <a:off x="0" y="-1"/>
            <a:ext cx="12192000" cy="1114097"/>
          </a:xfrm>
          <a:solidFill>
            <a:schemeClr val="accent1"/>
          </a:solidFill>
        </p:spPr>
        <p:txBody>
          <a:bodyPr/>
          <a:lstStyle/>
          <a:p>
            <a:r>
              <a:rPr lang="en-US" dirty="0">
                <a:solidFill>
                  <a:schemeClr val="bg1"/>
                </a:solidFill>
              </a:rPr>
              <a:t>	</a:t>
            </a:r>
            <a:r>
              <a:rPr lang="en-US" sz="3200" dirty="0">
                <a:solidFill>
                  <a:schemeClr val="bg1"/>
                </a:solidFill>
              </a:rPr>
              <a:t>Methods: Focus groups (N=31) conducted with 258 adults age 60+   			throughout Illinois	</a:t>
            </a:r>
            <a:endParaRPr lang="en-US" dirty="0">
              <a:solidFill>
                <a:schemeClr val="bg1"/>
              </a:solidFill>
            </a:endParaRPr>
          </a:p>
        </p:txBody>
      </p:sp>
      <p:sp useBgFill="1">
        <p:nvSpPr>
          <p:cNvPr id="3" name="Content Placeholder 2">
            <a:extLst>
              <a:ext uri="{FF2B5EF4-FFF2-40B4-BE49-F238E27FC236}">
                <a16:creationId xmlns:a16="http://schemas.microsoft.com/office/drawing/2014/main" id="{8A13A090-7450-9538-941F-D43FF4C02EB8}"/>
              </a:ext>
            </a:extLst>
          </p:cNvPr>
          <p:cNvSpPr>
            <a:spLocks noGrp="1"/>
          </p:cNvSpPr>
          <p:nvPr>
            <p:ph idx="1"/>
          </p:nvPr>
        </p:nvSpPr>
        <p:spPr>
          <a:xfrm>
            <a:off x="123826" y="1200160"/>
            <a:ext cx="12068174" cy="5691245"/>
          </a:xfrm>
        </p:spPr>
        <p:txBody>
          <a:bodyPr/>
          <a:lstStyle/>
          <a:p>
            <a:pPr>
              <a:lnSpc>
                <a:spcPct val="100000"/>
              </a:lnSpc>
            </a:pPr>
            <a:r>
              <a:rPr lang="en-US" dirty="0"/>
              <a:t>Semi-structured, using a set of open-ended questions to guide.</a:t>
            </a:r>
          </a:p>
          <a:p>
            <a:pPr lvl="1">
              <a:lnSpc>
                <a:spcPct val="100000"/>
              </a:lnSpc>
            </a:pPr>
            <a:r>
              <a:rPr lang="en-US" dirty="0"/>
              <a:t>How did you learn about cannabis </a:t>
            </a:r>
          </a:p>
          <a:p>
            <a:pPr lvl="1">
              <a:lnSpc>
                <a:spcPct val="100000"/>
              </a:lnSpc>
            </a:pPr>
            <a:r>
              <a:rPr lang="en-US" dirty="0"/>
              <a:t>What do you know about cannabis legislation – how does it impact the way you think about cannabis? </a:t>
            </a:r>
          </a:p>
          <a:p>
            <a:pPr lvl="1">
              <a:lnSpc>
                <a:spcPct val="100000"/>
              </a:lnSpc>
            </a:pPr>
            <a:r>
              <a:rPr lang="en-US" dirty="0"/>
              <a:t>The role healthcare providers should play regarding medical cannabis</a:t>
            </a:r>
          </a:p>
          <a:p>
            <a:pPr lvl="1">
              <a:lnSpc>
                <a:spcPct val="100000"/>
              </a:lnSpc>
            </a:pPr>
            <a:r>
              <a:rPr lang="en-US" dirty="0"/>
              <a:t>What is it about being older that makes the decision to use cannabis different than when you were younger</a:t>
            </a:r>
          </a:p>
          <a:p>
            <a:pPr lvl="1">
              <a:lnSpc>
                <a:spcPct val="150000"/>
              </a:lnSpc>
            </a:pPr>
            <a:r>
              <a:rPr lang="en-US" dirty="0"/>
              <a:t>Dispensaries, different options for using cannabis, perceived outcomes of use</a:t>
            </a:r>
          </a:p>
          <a:p>
            <a:pPr lvl="1">
              <a:lnSpc>
                <a:spcPct val="150000"/>
              </a:lnSpc>
            </a:pPr>
            <a:r>
              <a:rPr lang="en-US" dirty="0"/>
              <a:t>What influenced any change in opinion you have had about cannabis</a:t>
            </a:r>
          </a:p>
          <a:p>
            <a:pPr lvl="1">
              <a:lnSpc>
                <a:spcPct val="150000"/>
              </a:lnSpc>
            </a:pPr>
            <a:r>
              <a:rPr lang="en-US" dirty="0"/>
              <a:t>What, if any, association do you think exists between cannabis and opioids?</a:t>
            </a:r>
          </a:p>
          <a:p>
            <a:pPr lvl="1">
              <a:lnSpc>
                <a:spcPct val="100000"/>
              </a:lnSpc>
            </a:pPr>
            <a:r>
              <a:rPr lang="en-US" dirty="0"/>
              <a:t>What are the outcomes (either positive or negative) that you believe people who use cannabis experience?</a:t>
            </a:r>
          </a:p>
          <a:p>
            <a:pPr marL="457200" lvl="1" indent="0">
              <a:buNone/>
            </a:pPr>
            <a:endParaRPr lang="en-US" dirty="0"/>
          </a:p>
        </p:txBody>
      </p:sp>
    </p:spTree>
    <p:extLst>
      <p:ext uri="{BB962C8B-B14F-4D97-AF65-F5344CB8AC3E}">
        <p14:creationId xmlns:p14="http://schemas.microsoft.com/office/powerpoint/2010/main" val="376399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4B74-6409-6ABE-0E49-68F430097C80}"/>
              </a:ext>
            </a:extLst>
          </p:cNvPr>
          <p:cNvSpPr>
            <a:spLocks noGrp="1"/>
          </p:cNvSpPr>
          <p:nvPr>
            <p:ph type="title"/>
          </p:nvPr>
        </p:nvSpPr>
        <p:spPr>
          <a:xfrm>
            <a:off x="0" y="1569"/>
            <a:ext cx="12192000" cy="835714"/>
          </a:xfrm>
          <a:solidFill>
            <a:schemeClr val="accent1"/>
          </a:solidFill>
        </p:spPr>
        <p:txBody>
          <a:bodyPr/>
          <a:lstStyle/>
          <a:p>
            <a:r>
              <a:rPr lang="en-US" dirty="0">
                <a:solidFill>
                  <a:schemeClr val="bg1"/>
                </a:solidFill>
              </a:rPr>
              <a:t>	Analysis</a:t>
            </a:r>
          </a:p>
        </p:txBody>
      </p:sp>
      <p:sp>
        <p:nvSpPr>
          <p:cNvPr id="3" name="Content Placeholder 2">
            <a:extLst>
              <a:ext uri="{FF2B5EF4-FFF2-40B4-BE49-F238E27FC236}">
                <a16:creationId xmlns:a16="http://schemas.microsoft.com/office/drawing/2014/main" id="{2DEE0C0F-17B9-6F7F-C55E-89CA014C1EE2}"/>
              </a:ext>
            </a:extLst>
          </p:cNvPr>
          <p:cNvSpPr>
            <a:spLocks noGrp="1"/>
          </p:cNvSpPr>
          <p:nvPr>
            <p:ph idx="1"/>
          </p:nvPr>
        </p:nvSpPr>
        <p:spPr>
          <a:xfrm>
            <a:off x="809625" y="837283"/>
            <a:ext cx="10953750" cy="5241925"/>
          </a:xfrm>
        </p:spPr>
        <p:txBody>
          <a:bodyPr/>
          <a:lstStyle/>
          <a:p>
            <a:pPr>
              <a:lnSpc>
                <a:spcPct val="150000"/>
              </a:lnSpc>
            </a:pPr>
            <a:r>
              <a:rPr lang="en-US" dirty="0"/>
              <a:t>Taped, transcribed, and deidentified</a:t>
            </a:r>
          </a:p>
          <a:p>
            <a:pPr>
              <a:lnSpc>
                <a:spcPct val="150000"/>
              </a:lnSpc>
            </a:pPr>
            <a:r>
              <a:rPr lang="en-US" dirty="0"/>
              <a:t> Developed a codebook – line-by-line coding/inductive approach</a:t>
            </a:r>
          </a:p>
          <a:p>
            <a:pPr>
              <a:lnSpc>
                <a:spcPct val="150000"/>
              </a:lnSpc>
            </a:pPr>
            <a:r>
              <a:rPr lang="en-US" dirty="0"/>
              <a:t>Applied codebook to sub-set of transcripts and refined </a:t>
            </a:r>
          </a:p>
          <a:p>
            <a:pPr>
              <a:lnSpc>
                <a:spcPct val="150000"/>
              </a:lnSpc>
            </a:pPr>
            <a:r>
              <a:rPr lang="en-US" dirty="0"/>
              <a:t>Used updated codebook to code transcripts in NVivo</a:t>
            </a:r>
          </a:p>
          <a:p>
            <a:pPr>
              <a:lnSpc>
                <a:spcPct val="100000"/>
              </a:lnSpc>
            </a:pPr>
            <a:r>
              <a:rPr lang="en-US" dirty="0"/>
              <a:t>Thematic Analysis using NVivo’s - word frequency, word cloud, text search, text map</a:t>
            </a:r>
          </a:p>
          <a:p>
            <a:pPr>
              <a:lnSpc>
                <a:spcPct val="150000"/>
              </a:lnSpc>
            </a:pPr>
            <a:r>
              <a:rPr lang="en-US" dirty="0"/>
              <a:t>Also ran analyses with just 12 cannabis-use only groups (N=82)</a:t>
            </a:r>
          </a:p>
          <a:p>
            <a:pPr>
              <a:lnSpc>
                <a:spcPct val="150000"/>
              </a:lnSpc>
            </a:pPr>
            <a:r>
              <a:rPr lang="en-US" dirty="0"/>
              <a:t>Worked closely with study team to present and discuss emerging themes </a:t>
            </a:r>
          </a:p>
          <a:p>
            <a:pPr marL="0" indent="0">
              <a:buNone/>
            </a:pPr>
            <a:endParaRPr lang="en-US" dirty="0"/>
          </a:p>
        </p:txBody>
      </p:sp>
    </p:spTree>
    <p:extLst>
      <p:ext uri="{BB962C8B-B14F-4D97-AF65-F5344CB8AC3E}">
        <p14:creationId xmlns:p14="http://schemas.microsoft.com/office/powerpoint/2010/main" val="3293458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28D9-6731-1928-6429-6FB728EE1F2F}"/>
              </a:ext>
            </a:extLst>
          </p:cNvPr>
          <p:cNvSpPr>
            <a:spLocks noGrp="1"/>
          </p:cNvSpPr>
          <p:nvPr>
            <p:ph type="title"/>
          </p:nvPr>
        </p:nvSpPr>
        <p:spPr>
          <a:xfrm>
            <a:off x="2628900" y="365125"/>
            <a:ext cx="8724900" cy="1325563"/>
          </a:xfrm>
        </p:spPr>
        <p:txBody>
          <a:bodyPr/>
          <a:lstStyle/>
          <a:p>
            <a:r>
              <a:rPr lang="en-US" dirty="0"/>
              <a:t>Results</a:t>
            </a:r>
          </a:p>
        </p:txBody>
      </p:sp>
      <p:sp>
        <p:nvSpPr>
          <p:cNvPr id="3" name="Content Placeholder 2">
            <a:extLst>
              <a:ext uri="{FF2B5EF4-FFF2-40B4-BE49-F238E27FC236}">
                <a16:creationId xmlns:a16="http://schemas.microsoft.com/office/drawing/2014/main" id="{50110022-E45C-AE75-DE6D-72C271D25635}"/>
              </a:ext>
            </a:extLst>
          </p:cNvPr>
          <p:cNvSpPr>
            <a:spLocks noGrp="1"/>
          </p:cNvSpPr>
          <p:nvPr>
            <p:ph idx="1"/>
          </p:nvPr>
        </p:nvSpPr>
        <p:spPr>
          <a:xfrm>
            <a:off x="189186" y="1394701"/>
            <a:ext cx="11834648" cy="4351338"/>
          </a:xfrm>
        </p:spPr>
        <p:txBody>
          <a:bodyPr/>
          <a:lstStyle/>
          <a:p>
            <a:r>
              <a:rPr lang="en-US" dirty="0"/>
              <a:t>Participants (particularly new/naïve users) felt legalization influenced their decision to use. </a:t>
            </a:r>
          </a:p>
          <a:p>
            <a:pPr lvl="1"/>
            <a:r>
              <a:rPr lang="en-US" dirty="0"/>
              <a:t>Not always easy to access medical card and expensive </a:t>
            </a:r>
          </a:p>
          <a:p>
            <a:r>
              <a:rPr lang="en-US" dirty="0"/>
              <a:t>Age (and experiences) influenced cannabis use.</a:t>
            </a:r>
          </a:p>
          <a:p>
            <a:pPr lvl="1"/>
            <a:r>
              <a:rPr lang="en-US" dirty="0"/>
              <a:t>Many grew up during Woodstock era, but many also grew up in strict households  </a:t>
            </a:r>
          </a:p>
          <a:p>
            <a:pPr lvl="1"/>
            <a:r>
              <a:rPr lang="en-US" dirty="0"/>
              <a:t>Older participants distinguish cannabis for their use differently than for use by youth  </a:t>
            </a:r>
          </a:p>
          <a:p>
            <a:r>
              <a:rPr lang="en-US" dirty="0"/>
              <a:t>Medical need influenced cannabis use. </a:t>
            </a:r>
          </a:p>
          <a:p>
            <a:pPr lvl="1"/>
            <a:r>
              <a:rPr lang="en-US" dirty="0"/>
              <a:t>Many participants used cannabis for a particular chronic condition, </a:t>
            </a:r>
          </a:p>
          <a:p>
            <a:pPr lvl="1"/>
            <a:r>
              <a:rPr lang="en-US" dirty="0"/>
              <a:t>Some participants used cannabis for palliative care. </a:t>
            </a:r>
          </a:p>
          <a:p>
            <a:pPr lvl="1"/>
            <a:r>
              <a:rPr lang="en-US" dirty="0"/>
              <a:t>Those who did not use (never users) would still want it available if they had a medical need</a:t>
            </a:r>
          </a:p>
          <a:p>
            <a:endParaRPr lang="en-US" dirty="0"/>
          </a:p>
        </p:txBody>
      </p:sp>
    </p:spTree>
    <p:extLst>
      <p:ext uri="{BB962C8B-B14F-4D97-AF65-F5344CB8AC3E}">
        <p14:creationId xmlns:p14="http://schemas.microsoft.com/office/powerpoint/2010/main" val="51754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A6C6-CD5D-7877-5B77-E8D85CC44262}"/>
              </a:ext>
            </a:extLst>
          </p:cNvPr>
          <p:cNvSpPr>
            <a:spLocks noGrp="1"/>
          </p:cNvSpPr>
          <p:nvPr>
            <p:ph type="title"/>
          </p:nvPr>
        </p:nvSpPr>
        <p:spPr>
          <a:xfrm>
            <a:off x="2628900" y="365125"/>
            <a:ext cx="8724900" cy="1325563"/>
          </a:xfrm>
        </p:spPr>
        <p:txBody>
          <a:bodyPr/>
          <a:lstStyle/>
          <a:p>
            <a:r>
              <a:rPr lang="en-US" dirty="0"/>
              <a:t>Results </a:t>
            </a:r>
          </a:p>
        </p:txBody>
      </p:sp>
      <p:sp>
        <p:nvSpPr>
          <p:cNvPr id="3" name="Content Placeholder 2">
            <a:extLst>
              <a:ext uri="{FF2B5EF4-FFF2-40B4-BE49-F238E27FC236}">
                <a16:creationId xmlns:a16="http://schemas.microsoft.com/office/drawing/2014/main" id="{B4B095CC-80BC-E2FB-D2A1-679B852CAEEA}"/>
              </a:ext>
            </a:extLst>
          </p:cNvPr>
          <p:cNvSpPr>
            <a:spLocks noGrp="1"/>
          </p:cNvSpPr>
          <p:nvPr>
            <p:ph idx="1"/>
          </p:nvPr>
        </p:nvSpPr>
        <p:spPr>
          <a:xfrm>
            <a:off x="202652" y="1282700"/>
            <a:ext cx="11695058" cy="4351338"/>
          </a:xfrm>
        </p:spPr>
        <p:txBody>
          <a:bodyPr/>
          <a:lstStyle/>
          <a:p>
            <a:pPr marL="457200" lvl="1" indent="0">
              <a:buNone/>
            </a:pPr>
            <a:endParaRPr lang="en-US" dirty="0"/>
          </a:p>
          <a:p>
            <a:r>
              <a:rPr lang="en-US" dirty="0"/>
              <a:t>Participants felt medical culture (physicians, insurance) promoted use of opioids while discouraging use of cannabis.</a:t>
            </a:r>
          </a:p>
          <a:p>
            <a:r>
              <a:rPr lang="en-US" dirty="0"/>
              <a:t>Older adults reported medical cannabis reduces need for opioids and other medications</a:t>
            </a:r>
          </a:p>
          <a:p>
            <a:r>
              <a:rPr lang="en-US" dirty="0"/>
              <a:t>Older participants discussed using mainly for pain and sleep purposes.</a:t>
            </a:r>
          </a:p>
          <a:p>
            <a:r>
              <a:rPr lang="en-US" dirty="0"/>
              <a:t>Participants also talked about overall quality of life issues – being able to be active, involved in the things they used to do, and present.  </a:t>
            </a:r>
          </a:p>
          <a:p>
            <a:endParaRPr lang="en-US" dirty="0"/>
          </a:p>
        </p:txBody>
      </p:sp>
    </p:spTree>
    <p:extLst>
      <p:ext uri="{BB962C8B-B14F-4D97-AF65-F5344CB8AC3E}">
        <p14:creationId xmlns:p14="http://schemas.microsoft.com/office/powerpoint/2010/main" val="916197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320c899-31ad-4b48-b334-34c8ef2752dc">
      <Value>30</Value>
    </TaxCatchAll>
    <d498e9407d46480abab33d90fc1dcb39 xmlns="3320c899-31ad-4b48-b334-34c8ef2752dc">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26f5abe3-013f-4cb2-b3b7-56c01ab14503</TermId>
        </TermInfo>
      </Terms>
    </d498e9407d46480abab33d90fc1dcb39>
    <c97c5753cd074053ac44bcde8f17255c xmlns="3320c899-31ad-4b48-b334-34c8ef2752dc">
      <Terms xmlns="http://schemas.microsoft.com/office/infopath/2007/PartnerControls"/>
    </c97c5753cd074053ac44bcde8f17255c>
    <f1b748d4c0944f1dbeda2410a085375d xmlns="3320c899-31ad-4b48-b334-34c8ef2752dc">
      <Terms xmlns="http://schemas.microsoft.com/office/infopath/2007/PartnerControls"/>
    </f1b748d4c0944f1dbeda2410a085375d>
    <lcf76f155ced4ddcb4097134ff3c332f xmlns="d946538f-23ec-4fe8-b33f-1076da5259e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2C96222F191C4FA85074DD87C3C0FC" ma:contentTypeVersion="24" ma:contentTypeDescription="Create a new document." ma:contentTypeScope="" ma:versionID="21d3329778c1e104251692786dec051f">
  <xsd:schema xmlns:xsd="http://www.w3.org/2001/XMLSchema" xmlns:xs="http://www.w3.org/2001/XMLSchema" xmlns:p="http://schemas.microsoft.com/office/2006/metadata/properties" xmlns:ns2="3320c899-31ad-4b48-b334-34c8ef2752dc" xmlns:ns3="d946538f-23ec-4fe8-b33f-1076da5259e6" targetNamespace="http://schemas.microsoft.com/office/2006/metadata/properties" ma:root="true" ma:fieldsID="1d6c0d63fb1fbd072ac6a9daf99b51d6" ns2:_="" ns3:_="">
    <xsd:import namespace="3320c899-31ad-4b48-b334-34c8ef2752dc"/>
    <xsd:import namespace="d946538f-23ec-4fe8-b33f-1076da5259e6"/>
    <xsd:element name="properties">
      <xsd:complexType>
        <xsd:sequence>
          <xsd:element name="documentManagement">
            <xsd:complexType>
              <xsd:all>
                <xsd:element ref="ns2:f1b748d4c0944f1dbeda2410a085375d" minOccurs="0"/>
                <xsd:element ref="ns2:TaxCatchAll" minOccurs="0"/>
                <xsd:element ref="ns2:c97c5753cd074053ac44bcde8f17255c" minOccurs="0"/>
                <xsd:element ref="ns2:d498e9407d46480abab33d90fc1dcb39"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20c899-31ad-4b48-b334-34c8ef2752dc" elementFormDefault="qualified">
    <xsd:import namespace="http://schemas.microsoft.com/office/2006/documentManagement/types"/>
    <xsd:import namespace="http://schemas.microsoft.com/office/infopath/2007/PartnerControls"/>
    <xsd:element name="f1b748d4c0944f1dbeda2410a085375d" ma:index="9" nillable="true" ma:taxonomy="true" ma:internalName="f1b748d4c0944f1dbeda2410a085375d" ma:taxonomyFieldName="PlanningLibDocType" ma:displayName="Document Type" ma:default="" ma:fieldId="{f1b748d4-c094-4f1d-beda-2410a085375d}" ma:sspId="65cda789-69c7-4f09-82a8-9dbde25bb7eb" ma:termSetId="7ae7affa-236a-4246-992d-215fe85843cb"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ef6e45-eb06-4b9b-bf3d-32c7b8f320a7}" ma:internalName="TaxCatchAll" ma:showField="CatchAllData" ma:web="3320c899-31ad-4b48-b334-34c8ef2752dc">
      <xsd:complexType>
        <xsd:complexContent>
          <xsd:extension base="dms:MultiChoiceLookup">
            <xsd:sequence>
              <xsd:element name="Value" type="dms:Lookup" maxOccurs="unbounded" minOccurs="0" nillable="true"/>
            </xsd:sequence>
          </xsd:extension>
        </xsd:complexContent>
      </xsd:complexType>
    </xsd:element>
    <xsd:element name="c97c5753cd074053ac44bcde8f17255c" ma:index="12" nillable="true" ma:taxonomy="true" ma:internalName="c97c5753cd074053ac44bcde8f17255c" ma:taxonomyFieldName="Journals" ma:displayName="Journal" ma:default="" ma:fieldId="{c97c5753-cd07-4053-ac44-bcde8f17255c}" ma:sspId="65cda789-69c7-4f09-82a8-9dbde25bb7eb" ma:termSetId="c848011f-bd12-48d7-9aea-592457c561dd" ma:anchorId="00000000-0000-0000-0000-000000000000" ma:open="false" ma:isKeyword="false">
      <xsd:complexType>
        <xsd:sequence>
          <xsd:element ref="pc:Terms" minOccurs="0" maxOccurs="1"/>
        </xsd:sequence>
      </xsd:complexType>
    </xsd:element>
    <xsd:element name="d498e9407d46480abab33d90fc1dcb39" ma:index="14" nillable="true" ma:taxonomy="true" ma:internalName="d498e9407d46480abab33d90fc1dcb39" ma:taxonomyFieldName="PublicationsYear" ma:displayName="PublicationsYear" ma:readOnly="false" ma:default="30;#2021|26f5abe3-013f-4cb2-b3b7-56c01ab14503" ma:fieldId="{d498e940-7d46-480a-bab3-3d90fc1dcb39}" ma:sspId="65cda789-69c7-4f09-82a8-9dbde25bb7eb" ma:termSetId="f25a224d-6d5c-47cd-9981-cfc93028d7e7" ma:anchorId="00000000-0000-0000-0000-000000000000" ma:open="false" ma:isKeyword="false">
      <xsd:complexType>
        <xsd:sequence>
          <xsd:element ref="pc:Terms" minOccurs="0" maxOccurs="1"/>
        </xsd:sequence>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46538f-23ec-4fe8-b33f-1076da5259e6"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MediaServiceAutoTags" ma:internalName="MediaServiceAutoTags" ma:readOnly="true">
      <xsd:simpleType>
        <xsd:restriction base="dms:Text"/>
      </xsd:simpleType>
    </xsd:element>
    <xsd:element name="MediaServiceLocation" ma:index="21" nillable="true" ma:displayName="MediaServiceLoca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65cda789-69c7-4f09-82a8-9dbde25bb7e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4F9F45-5B59-456E-91C2-280DEC8CB8E0}">
  <ds:schemaRefs>
    <ds:schemaRef ds:uri="http://schemas.microsoft.com/sharepoint/v3/contenttype/forms"/>
  </ds:schemaRefs>
</ds:datastoreItem>
</file>

<file path=customXml/itemProps2.xml><?xml version="1.0" encoding="utf-8"?>
<ds:datastoreItem xmlns:ds="http://schemas.openxmlformats.org/officeDocument/2006/customXml" ds:itemID="{AB4273FA-1663-4A4B-AE53-6DA55CD15257}">
  <ds:schemaRefs>
    <ds:schemaRef ds:uri="http://www.w3.org/XML/1998/namespace"/>
    <ds:schemaRef ds:uri="211b1f0c-84fb-4e9b-a767-0d9dbb8309cc"/>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7108adc5-0b3d-400a-aa08-71ffb3a1f76e"/>
    <ds:schemaRef ds:uri="http://purl.org/dc/elements/1.1/"/>
    <ds:schemaRef ds:uri="3320c899-31ad-4b48-b334-34c8ef2752dc"/>
    <ds:schemaRef ds:uri="d946538f-23ec-4fe8-b33f-1076da5259e6"/>
  </ds:schemaRefs>
</ds:datastoreItem>
</file>

<file path=customXml/itemProps3.xml><?xml version="1.0" encoding="utf-8"?>
<ds:datastoreItem xmlns:ds="http://schemas.openxmlformats.org/officeDocument/2006/customXml" ds:itemID="{1D55DDDE-A50D-4F99-882B-8EFFE06A4D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20c899-31ad-4b48-b334-34c8ef2752dc"/>
    <ds:schemaRef ds:uri="d946538f-23ec-4fe8-b33f-1076da5259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14896</TotalTime>
  <Words>1550</Words>
  <Application>Microsoft Office PowerPoint</Application>
  <PresentationFormat>Widescreen</PresentationFormat>
  <Paragraphs>119</Paragraphs>
  <Slides>11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AdvOT46dcae81</vt:lpstr>
      <vt:lpstr>AdvOT46dcae81+20</vt:lpstr>
      <vt:lpstr>Arial</vt:lpstr>
      <vt:lpstr>Calibri</vt:lpstr>
      <vt:lpstr>Calibri Light</vt:lpstr>
      <vt:lpstr>Myriad Pro</vt:lpstr>
      <vt:lpstr>Office Theme</vt:lpstr>
      <vt:lpstr>Custom Design</vt:lpstr>
      <vt:lpstr>PowerPoint Presentation</vt:lpstr>
      <vt:lpstr>PowerPoint Presentation</vt:lpstr>
      <vt:lpstr>Qualitative Research on Medical Cannabis Use in Older Adults</vt:lpstr>
      <vt:lpstr>Qualitative Studies to Date</vt:lpstr>
      <vt:lpstr>Purpose </vt:lpstr>
      <vt:lpstr> Methods: Focus groups (N=31) conducted with 258 adults age 60+      throughout Illinois </vt:lpstr>
      <vt:lpstr> Analysis</vt:lpstr>
      <vt:lpstr>Results</vt:lpstr>
      <vt:lpstr>Results </vt:lpstr>
      <vt:lpstr>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Kreischer</dc:creator>
  <cp:lastModifiedBy>Bobitt, Julie</cp:lastModifiedBy>
  <cp:revision>91</cp:revision>
  <cp:lastPrinted>2022-06-21T18:41:37Z</cp:lastPrinted>
  <dcterms:created xsi:type="dcterms:W3CDTF">2020-08-25T17:54:54Z</dcterms:created>
  <dcterms:modified xsi:type="dcterms:W3CDTF">2022-10-31T19:33:46Z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0x0101007A2C96222F191C4FA85074DD87C3C0FC</vt:lpwstr>
  </property>
  <property fmtid="{D5CDD505-2E9C-101B-9397-08002B2CF9AE}" pid="3" name="ConferenceYear">
    <vt:lpwstr>19;#2019|a5943683-eda0-41de-a4ed-56295d8e83ce</vt:lpwstr>
  </property>
  <property fmtid="{D5CDD505-2E9C-101B-9397-08002B2CF9AE}" pid="4" name="MarketingLibDocType">
    <vt:lpwstr/>
  </property>
</Properties>
</file>