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7"/>
  </p:notesMasterIdLst>
  <p:handoutMasterIdLst>
    <p:handoutMasterId r:id="rId18"/>
  </p:handoutMasterIdLst>
  <p:sldIdLst>
    <p:sldId id="293" r:id="rId2"/>
    <p:sldId id="403" r:id="rId3"/>
    <p:sldId id="348" r:id="rId4"/>
    <p:sldId id="402" r:id="rId5"/>
    <p:sldId id="404" r:id="rId6"/>
    <p:sldId id="405" r:id="rId7"/>
    <p:sldId id="406" r:id="rId8"/>
    <p:sldId id="407" r:id="rId9"/>
    <p:sldId id="408" r:id="rId10"/>
    <p:sldId id="409" r:id="rId11"/>
    <p:sldId id="415" r:id="rId12"/>
    <p:sldId id="412" r:id="rId13"/>
    <p:sldId id="413" r:id="rId14"/>
    <p:sldId id="414" r:id="rId15"/>
    <p:sldId id="292" r:id="rId16"/>
  </p:sldIdLst>
  <p:sldSz cx="27432000" cy="192024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3E27D"/>
    <a:srgbClr val="FFFFFF"/>
    <a:srgbClr val="800000"/>
    <a:srgbClr val="660033"/>
    <a:srgbClr val="CC3300"/>
    <a:srgbClr val="FF7C80"/>
    <a:srgbClr val="FF0000"/>
    <a:srgbClr val="CFB87C"/>
    <a:srgbClr val="FFD8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7036" autoAdjust="0"/>
    <p:restoredTop sz="94404" autoAdjust="0"/>
  </p:normalViewPr>
  <p:slideViewPr>
    <p:cSldViewPr>
      <p:cViewPr varScale="1">
        <p:scale>
          <a:sx n="46" d="100"/>
          <a:sy n="46" d="100"/>
        </p:scale>
        <p:origin x="438" y="90"/>
      </p:cViewPr>
      <p:guideLst>
        <p:guide orient="horz" pos="6048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-594" y="-84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4293937-F33C-4082-88F6-E9C276E30619}" type="datetimeFigureOut">
              <a:rPr lang="en-US"/>
              <a:pPr>
                <a:defRPr/>
              </a:pPr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669D717-2B86-493E-8DBE-D32608C2F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69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C860870-377E-4849-BD62-CBA96B521C21}" type="datetimeFigureOut">
              <a:rPr lang="en-US"/>
              <a:pPr>
                <a:defRPr/>
              </a:pPr>
              <a:t>11/13/2021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70188" y="525463"/>
            <a:ext cx="3756025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0575"/>
            <a:ext cx="7435850" cy="3154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1FBA868-BB54-4E39-B048-0C57852F9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60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405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96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6532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2096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76524" algn="l" defTabSz="13106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31829" algn="l" defTabSz="13106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87133" algn="l" defTabSz="13106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42438" algn="l" defTabSz="131061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3142616"/>
            <a:ext cx="20574000" cy="6685280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0085706"/>
            <a:ext cx="20574000" cy="4636134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1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5" y="1022350"/>
            <a:ext cx="5915025" cy="162731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0" y="1022350"/>
            <a:ext cx="17402175" cy="1627314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22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24330025" y="18769013"/>
            <a:ext cx="1377626" cy="125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2864" tIns="16432" rIns="32864" bIns="16432">
            <a:spAutoFit/>
          </a:bodyPr>
          <a:lstStyle/>
          <a:p>
            <a:pPr defTabSz="328613">
              <a:defRPr/>
            </a:pPr>
            <a:r>
              <a:rPr lang="en-US" sz="600"/>
              <a:t>Poster template designed by L Caplan</a:t>
            </a:r>
          </a:p>
        </p:txBody>
      </p:sp>
      <p:sp>
        <p:nvSpPr>
          <p:cNvPr id="1538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-11049000" y="1676400"/>
            <a:ext cx="54126063" cy="8785946"/>
          </a:xfrm>
          <a:prstGeom prst="rect">
            <a:avLst/>
          </a:prstGeom>
        </p:spPr>
        <p:txBody>
          <a:bodyPr lIns="131061" tIns="65530" rIns="131061" bIns="65530"/>
          <a:lstStyle>
            <a:lvl1pPr>
              <a:defRPr sz="138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8" name="Text Placeholder 2"/>
          <p:cNvSpPr>
            <a:spLocks noGrp="1"/>
          </p:cNvSpPr>
          <p:nvPr>
            <p:ph idx="1"/>
          </p:nvPr>
        </p:nvSpPr>
        <p:spPr>
          <a:xfrm>
            <a:off x="3368843" y="15274636"/>
            <a:ext cx="16439481" cy="57831471"/>
          </a:xfrm>
          <a:prstGeom prst="rect">
            <a:avLst/>
          </a:prstGeom>
        </p:spPr>
        <p:txBody>
          <a:bodyPr vert="horz" lIns="131061" tIns="65530" rIns="131061" bIns="65530" rtlCol="0">
            <a:normAutofit/>
          </a:bodyPr>
          <a:lstStyle>
            <a:lvl1pPr>
              <a:defRPr sz="4600">
                <a:solidFill>
                  <a:srgbClr val="000000"/>
                </a:solidFill>
              </a:defRPr>
            </a:lvl1pPr>
            <a:lvl2pPr>
              <a:defRPr sz="4600">
                <a:solidFill>
                  <a:srgbClr val="000000"/>
                </a:solidFill>
              </a:defRPr>
            </a:lvl2pPr>
            <a:lvl3pPr>
              <a:defRPr sz="4600">
                <a:solidFill>
                  <a:srgbClr val="000000"/>
                </a:solidFill>
              </a:defRPr>
            </a:lvl3pPr>
            <a:lvl4pPr>
              <a:defRPr sz="4600">
                <a:solidFill>
                  <a:srgbClr val="000000"/>
                </a:solidFill>
              </a:defRPr>
            </a:lvl4pPr>
            <a:lvl5pPr>
              <a:defRPr sz="4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1" name="Text Placeholder 2"/>
          <p:cNvSpPr>
            <a:spLocks noGrp="1"/>
          </p:cNvSpPr>
          <p:nvPr>
            <p:ph idx="11"/>
          </p:nvPr>
        </p:nvSpPr>
        <p:spPr>
          <a:xfrm>
            <a:off x="38180212" y="15341311"/>
            <a:ext cx="16439481" cy="57831471"/>
          </a:xfrm>
          <a:prstGeom prst="rect">
            <a:avLst/>
          </a:prstGeom>
        </p:spPr>
        <p:txBody>
          <a:bodyPr vert="horz" lIns="131061" tIns="65530" rIns="131061" bIns="65530" rtlCol="0">
            <a:normAutofit/>
          </a:bodyPr>
          <a:lstStyle>
            <a:lvl1pPr>
              <a:defRPr sz="4600">
                <a:solidFill>
                  <a:srgbClr val="000000"/>
                </a:solidFill>
              </a:defRPr>
            </a:lvl1pPr>
            <a:lvl2pPr>
              <a:defRPr sz="4600">
                <a:solidFill>
                  <a:srgbClr val="000000"/>
                </a:solidFill>
              </a:defRPr>
            </a:lvl2pPr>
            <a:lvl3pPr>
              <a:defRPr sz="4600">
                <a:solidFill>
                  <a:srgbClr val="000000"/>
                </a:solidFill>
              </a:defRPr>
            </a:lvl3pPr>
            <a:lvl4pPr>
              <a:defRPr sz="4600">
                <a:solidFill>
                  <a:srgbClr val="000000"/>
                </a:solidFill>
              </a:defRPr>
            </a:lvl4pPr>
            <a:lvl5pPr>
              <a:defRPr sz="4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2" name="Text Placeholder 2"/>
          <p:cNvSpPr>
            <a:spLocks noGrp="1"/>
          </p:cNvSpPr>
          <p:nvPr>
            <p:ph idx="12"/>
          </p:nvPr>
        </p:nvSpPr>
        <p:spPr>
          <a:xfrm>
            <a:off x="55698189" y="15341311"/>
            <a:ext cx="16439481" cy="57831471"/>
          </a:xfrm>
          <a:prstGeom prst="rect">
            <a:avLst/>
          </a:prstGeom>
        </p:spPr>
        <p:txBody>
          <a:bodyPr vert="horz" lIns="131061" tIns="65530" rIns="131061" bIns="65530" rtlCol="0">
            <a:normAutofit/>
          </a:bodyPr>
          <a:lstStyle>
            <a:lvl1pPr>
              <a:defRPr sz="4600">
                <a:solidFill>
                  <a:srgbClr val="000000"/>
                </a:solidFill>
              </a:defRPr>
            </a:lvl1pPr>
            <a:lvl2pPr>
              <a:defRPr sz="4600">
                <a:solidFill>
                  <a:srgbClr val="000000"/>
                </a:solidFill>
              </a:defRPr>
            </a:lvl2pPr>
            <a:lvl3pPr>
              <a:defRPr sz="4600">
                <a:solidFill>
                  <a:srgbClr val="000000"/>
                </a:solidFill>
              </a:defRPr>
            </a:lvl3pPr>
            <a:lvl4pPr>
              <a:defRPr sz="4600">
                <a:solidFill>
                  <a:srgbClr val="000000"/>
                </a:solidFill>
              </a:defRPr>
            </a:lvl4pPr>
            <a:lvl5pPr>
              <a:defRPr sz="4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2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CC"/>
                </a:solidFill>
              </a:rPr>
              <a:t>174:243 Class 1</a:t>
            </a:r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B9B70D1-2E3E-44A7-9EBC-BA55E9B4CBED}" type="slidenum">
              <a:rPr lang="en-US" smtClean="0">
                <a:solidFill>
                  <a:srgbClr val="FFFF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7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3" y="4787268"/>
            <a:ext cx="23660100" cy="7987664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3" y="12850498"/>
            <a:ext cx="23660100" cy="4200524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20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5111750"/>
            <a:ext cx="11658600" cy="121837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5111750"/>
            <a:ext cx="11658600" cy="121837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7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1022352"/>
            <a:ext cx="23660100" cy="37115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4" y="4707256"/>
            <a:ext cx="11605021" cy="2306954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4" y="7014210"/>
            <a:ext cx="11605021" cy="103168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0" y="4707256"/>
            <a:ext cx="11662173" cy="2306954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0" y="7014210"/>
            <a:ext cx="11662173" cy="103168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6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5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D595BF-B042-E74D-B532-F84F734A770B}" type="datetime1">
              <a:rPr lang="en-US" smtClean="0"/>
              <a:pPr>
                <a:defRPr/>
              </a:pPr>
              <a:t>11/13/2021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FE51F58-CED8-114E-989B-FAB78C4990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5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280160"/>
            <a:ext cx="8847533" cy="448056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2764791"/>
            <a:ext cx="13887450" cy="13646150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5760720"/>
            <a:ext cx="8847533" cy="10672446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01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4" y="1280160"/>
            <a:ext cx="8847533" cy="448056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662173" y="2764791"/>
            <a:ext cx="13887450" cy="13646150"/>
          </a:xfrm>
        </p:spPr>
        <p:txBody>
          <a:bodyPr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4" y="5760720"/>
            <a:ext cx="8847533" cy="10672446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8859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E99F6E57-AC34-4E50-9363-7F0A672B1DCB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086850" y="17797781"/>
            <a:ext cx="9258300" cy="1022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373850" y="17797781"/>
            <a:ext cx="6172200" cy="1022350"/>
          </a:xfrm>
          <a:prstGeom prst="rect">
            <a:avLst/>
          </a:prstGeom>
        </p:spPr>
        <p:txBody>
          <a:bodyPr/>
          <a:lstStyle/>
          <a:p>
            <a:fld id="{5372E05C-D243-4A72-A029-55441B515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71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1022352"/>
            <a:ext cx="23660100" cy="3711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5111750"/>
            <a:ext cx="23660100" cy="12183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2"/>
          <p:cNvSpPr txBox="1">
            <a:spLocks/>
          </p:cNvSpPr>
          <p:nvPr userDrawn="1"/>
        </p:nvSpPr>
        <p:spPr bwMode="auto">
          <a:xfrm>
            <a:off x="1454150" y="3733801"/>
            <a:ext cx="5975350" cy="12673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Click to edit Master text styles</a:t>
            </a:r>
          </a:p>
          <a:p>
            <a:pPr marL="266700" lvl="1" indent="-10318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Second level</a:t>
            </a:r>
          </a:p>
          <a:p>
            <a:pPr marL="409575" lvl="2" indent="-80963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Third level</a:t>
            </a:r>
          </a:p>
          <a:p>
            <a:pPr marL="576263" lvl="3" indent="-8413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Fourth level</a:t>
            </a:r>
          </a:p>
          <a:p>
            <a:pPr marL="738188" lvl="4" indent="-80963" defTabSz="328613" eaLnBrk="1" hangingPunct="1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>
                <a:solidFill>
                  <a:schemeClr val="bg2"/>
                </a:solidFill>
              </a:rPr>
              <a:t>Fifth level</a:t>
            </a:r>
          </a:p>
        </p:txBody>
      </p:sp>
      <p:sp>
        <p:nvSpPr>
          <p:cNvPr id="8" name="Text Placeholder 2"/>
          <p:cNvSpPr txBox="1">
            <a:spLocks/>
          </p:cNvSpPr>
          <p:nvPr userDrawn="1"/>
        </p:nvSpPr>
        <p:spPr bwMode="auto">
          <a:xfrm>
            <a:off x="7780339" y="3752322"/>
            <a:ext cx="5976937" cy="1267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Click to edit Master text styles</a:t>
            </a:r>
          </a:p>
          <a:p>
            <a:pPr marL="266700" lvl="1" indent="-10318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Second level</a:t>
            </a:r>
          </a:p>
          <a:p>
            <a:pPr marL="409575" lvl="2" indent="-80963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Third level</a:t>
            </a:r>
          </a:p>
          <a:p>
            <a:pPr marL="576263" lvl="3" indent="-8413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Fourth level</a:t>
            </a:r>
          </a:p>
          <a:p>
            <a:pPr marL="738188" lvl="4" indent="-80963" defTabSz="328613" eaLnBrk="1" hangingPunct="1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>
                <a:solidFill>
                  <a:schemeClr val="bg2"/>
                </a:solidFill>
              </a:rPr>
              <a:t>Fifth level</a:t>
            </a:r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 bwMode="auto">
          <a:xfrm>
            <a:off x="14109701" y="3752322"/>
            <a:ext cx="5973763" cy="1267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Click to edit Master text styles</a:t>
            </a:r>
          </a:p>
          <a:p>
            <a:pPr marL="266700" lvl="1" indent="-10318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Second level</a:t>
            </a:r>
          </a:p>
          <a:p>
            <a:pPr marL="409575" lvl="2" indent="-80963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Third level</a:t>
            </a:r>
          </a:p>
          <a:p>
            <a:pPr marL="576263" lvl="3" indent="-8413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Fourth level</a:t>
            </a:r>
          </a:p>
          <a:p>
            <a:pPr marL="738188" lvl="4" indent="-80963" defTabSz="328613" eaLnBrk="1" hangingPunct="1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>
                <a:solidFill>
                  <a:schemeClr val="bg2"/>
                </a:solidFill>
              </a:rPr>
              <a:t>Fifth level</a:t>
            </a:r>
          </a:p>
        </p:txBody>
      </p:sp>
      <p:sp>
        <p:nvSpPr>
          <p:cNvPr id="10" name="Text Placeholder 2"/>
          <p:cNvSpPr txBox="1">
            <a:spLocks/>
          </p:cNvSpPr>
          <p:nvPr userDrawn="1"/>
        </p:nvSpPr>
        <p:spPr bwMode="auto">
          <a:xfrm>
            <a:off x="20475575" y="3752322"/>
            <a:ext cx="5976938" cy="12671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Click to edit Master text styles</a:t>
            </a:r>
          </a:p>
          <a:p>
            <a:pPr marL="266700" lvl="1" indent="-10318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Second level</a:t>
            </a:r>
          </a:p>
          <a:p>
            <a:pPr marL="409575" lvl="2" indent="-80963" defTabSz="328613" eaLnBrk="1" hangingPunct="1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schemeClr val="bg2"/>
                </a:solidFill>
              </a:rPr>
              <a:t>Third level</a:t>
            </a:r>
          </a:p>
          <a:p>
            <a:pPr marL="576263" lvl="3" indent="-84138" defTabSz="328613" eaLnBrk="1" hangingPunct="1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>
                <a:solidFill>
                  <a:schemeClr val="bg2"/>
                </a:solidFill>
              </a:rPr>
              <a:t>Fourth level</a:t>
            </a:r>
          </a:p>
          <a:p>
            <a:pPr marL="738188" lvl="4" indent="-80963" defTabSz="328613" eaLnBrk="1" hangingPunct="1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>
                <a:solidFill>
                  <a:schemeClr val="bg2"/>
                </a:solidFill>
              </a:rPr>
              <a:t>Fifth level</a:t>
            </a:r>
          </a:p>
        </p:txBody>
      </p:sp>
      <p:sp>
        <p:nvSpPr>
          <p:cNvPr id="14" name="Rectangle 22"/>
          <p:cNvSpPr txBox="1">
            <a:spLocks noChangeArrowheads="1"/>
          </p:cNvSpPr>
          <p:nvPr userDrawn="1"/>
        </p:nvSpPr>
        <p:spPr bwMode="auto">
          <a:xfrm>
            <a:off x="5387975" y="600076"/>
            <a:ext cx="19677063" cy="201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algn="ctr" defTabSz="328613">
              <a:defRPr/>
            </a:pPr>
            <a:r>
              <a:rPr lang="en-US" sz="340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Click to edit Master title style</a:t>
            </a:r>
          </a:p>
        </p:txBody>
      </p:sp>
      <p:sp>
        <p:nvSpPr>
          <p:cNvPr id="15" name="Text Placeholder 2"/>
          <p:cNvSpPr txBox="1">
            <a:spLocks/>
          </p:cNvSpPr>
          <p:nvPr userDrawn="1"/>
        </p:nvSpPr>
        <p:spPr bwMode="auto">
          <a:xfrm>
            <a:off x="1223963" y="3500438"/>
            <a:ext cx="5975350" cy="1325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</a:rPr>
              <a:t>Click to edit </a:t>
            </a:r>
            <a:r>
              <a:rPr lang="en-US" sz="1100" dirty="0">
                <a:solidFill>
                  <a:srgbClr val="FFC000"/>
                </a:solidFill>
              </a:rPr>
              <a:t>Master text styles</a:t>
            </a:r>
          </a:p>
          <a:p>
            <a:pPr marL="266700" lvl="1" indent="-10318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Second level</a:t>
            </a:r>
          </a:p>
          <a:p>
            <a:pPr marL="409575" lvl="2" indent="-80963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FFC000"/>
                </a:solidFill>
              </a:rPr>
              <a:t>Third level</a:t>
            </a:r>
          </a:p>
          <a:p>
            <a:pPr marL="576263" lvl="3" indent="-8413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Fourth level</a:t>
            </a:r>
          </a:p>
          <a:p>
            <a:pPr marL="738188" lvl="4" indent="-80963" defTabSz="328613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 dirty="0">
                <a:solidFill>
                  <a:srgbClr val="FFC000"/>
                </a:solidFill>
              </a:rPr>
              <a:t>Fifth level</a:t>
            </a:r>
          </a:p>
        </p:txBody>
      </p:sp>
      <p:sp>
        <p:nvSpPr>
          <p:cNvPr id="16" name="Text Placeholder 2"/>
          <p:cNvSpPr txBox="1">
            <a:spLocks/>
          </p:cNvSpPr>
          <p:nvPr userDrawn="1"/>
        </p:nvSpPr>
        <p:spPr bwMode="auto">
          <a:xfrm>
            <a:off x="7553325" y="3518959"/>
            <a:ext cx="5975350" cy="1324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</a:rPr>
              <a:t>Click to edit Master text styles</a:t>
            </a:r>
          </a:p>
          <a:p>
            <a:pPr marL="266700" lvl="1" indent="-10318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Second level</a:t>
            </a:r>
          </a:p>
          <a:p>
            <a:pPr marL="409575" lvl="2" indent="-80963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FFC000"/>
                </a:solidFill>
              </a:rPr>
              <a:t>Third level</a:t>
            </a:r>
          </a:p>
          <a:p>
            <a:pPr marL="576263" lvl="3" indent="-8413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Fourth level</a:t>
            </a:r>
          </a:p>
          <a:p>
            <a:pPr marL="738188" lvl="4" indent="-80963" defTabSz="328613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 dirty="0">
                <a:solidFill>
                  <a:srgbClr val="FFC000"/>
                </a:solidFill>
              </a:rPr>
              <a:t>Fifth level</a:t>
            </a:r>
          </a:p>
        </p:txBody>
      </p:sp>
      <p:sp>
        <p:nvSpPr>
          <p:cNvPr id="17" name="Text Placeholder 2"/>
          <p:cNvSpPr txBox="1">
            <a:spLocks/>
          </p:cNvSpPr>
          <p:nvPr userDrawn="1"/>
        </p:nvSpPr>
        <p:spPr bwMode="auto">
          <a:xfrm>
            <a:off x="13879513" y="3518959"/>
            <a:ext cx="5973762" cy="1324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</a:rPr>
              <a:t>Click to edit Master text styles</a:t>
            </a:r>
          </a:p>
          <a:p>
            <a:pPr marL="266700" lvl="1" indent="-10318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000000"/>
                </a:solidFill>
              </a:rPr>
              <a:t>Second level</a:t>
            </a:r>
            <a:endParaRPr lang="en-US" sz="1100" dirty="0">
              <a:solidFill>
                <a:srgbClr val="FFC000"/>
              </a:solidFill>
            </a:endParaRPr>
          </a:p>
          <a:p>
            <a:pPr marL="409575" lvl="2" indent="-80963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FFC000"/>
                </a:solidFill>
              </a:rPr>
              <a:t>Third level</a:t>
            </a:r>
          </a:p>
          <a:p>
            <a:pPr marL="576263" lvl="3" indent="-8413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Fourth level</a:t>
            </a:r>
          </a:p>
          <a:p>
            <a:pPr marL="738188" lvl="4" indent="-80963" defTabSz="328613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 dirty="0">
                <a:solidFill>
                  <a:srgbClr val="FFC000"/>
                </a:solidFill>
              </a:rPr>
              <a:t>Fifth level</a:t>
            </a:r>
          </a:p>
        </p:txBody>
      </p:sp>
      <p:sp>
        <p:nvSpPr>
          <p:cNvPr id="18" name="Text Placeholder 2"/>
          <p:cNvSpPr txBox="1">
            <a:spLocks/>
          </p:cNvSpPr>
          <p:nvPr userDrawn="1"/>
        </p:nvSpPr>
        <p:spPr bwMode="auto">
          <a:xfrm>
            <a:off x="20118632" y="3518959"/>
            <a:ext cx="5976938" cy="13249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864" tIns="16432" rIns="32864" bIns="16432"/>
          <a:lstStyle/>
          <a:p>
            <a:pPr marL="123825" indent="-123825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</a:rPr>
              <a:t>Click to edit Master text styles</a:t>
            </a:r>
          </a:p>
          <a:p>
            <a:pPr marL="266700" lvl="1" indent="-10318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Second level</a:t>
            </a:r>
          </a:p>
          <a:p>
            <a:pPr marL="409575" lvl="2" indent="-80963" defTabSz="3286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100" dirty="0">
                <a:solidFill>
                  <a:srgbClr val="FFC000"/>
                </a:solidFill>
              </a:rPr>
              <a:t>Third level</a:t>
            </a:r>
          </a:p>
          <a:p>
            <a:pPr marL="576263" lvl="3" indent="-84138" defTabSz="328613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100" dirty="0">
                <a:solidFill>
                  <a:srgbClr val="FFC000"/>
                </a:solidFill>
              </a:rPr>
              <a:t>Fourth level</a:t>
            </a:r>
          </a:p>
          <a:p>
            <a:pPr marL="738188" lvl="4" indent="-80963" defTabSz="328613">
              <a:spcBef>
                <a:spcPct val="20000"/>
              </a:spcBef>
              <a:buFont typeface="Arial" charset="0"/>
              <a:buChar char="»"/>
              <a:defRPr/>
            </a:pPr>
            <a:r>
              <a:rPr lang="en-US" sz="1100" dirty="0">
                <a:solidFill>
                  <a:srgbClr val="FFC000"/>
                </a:solidFill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843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-12789" y="4038600"/>
            <a:ext cx="27889200" cy="6705600"/>
          </a:xfrm>
        </p:spPr>
        <p:txBody>
          <a:bodyPr>
            <a:noAutofit/>
          </a:bodyPr>
          <a:lstStyle/>
          <a:p>
            <a:r>
              <a:rPr lang="en-US" sz="11300" b="1" dirty="0">
                <a:solidFill>
                  <a:srgbClr val="FFC000"/>
                </a:solidFill>
              </a:rPr>
              <a:t>Cannabis Use among Older Persons with Arthritis, Cancer and </a:t>
            </a:r>
            <a:r>
              <a:rPr lang="en-US" sz="11300" b="1" dirty="0" smtClean="0">
                <a:solidFill>
                  <a:srgbClr val="FFC000"/>
                </a:solidFill>
              </a:rPr>
              <a:t>Multiple </a:t>
            </a:r>
            <a:r>
              <a:rPr lang="en-US" sz="11300" b="1" dirty="0">
                <a:solidFill>
                  <a:srgbClr val="FFC000"/>
                </a:solidFill>
              </a:rPr>
              <a:t>Sclerosis: </a:t>
            </a:r>
            <a:r>
              <a:rPr lang="en-US" sz="11300" b="1" dirty="0" smtClean="0">
                <a:solidFill>
                  <a:srgbClr val="FFC000"/>
                </a:solidFill>
              </a:rPr>
              <a:t/>
            </a:r>
            <a:br>
              <a:rPr lang="en-US" sz="11300" b="1" dirty="0" smtClean="0">
                <a:solidFill>
                  <a:srgbClr val="FFC000"/>
                </a:solidFill>
              </a:rPr>
            </a:br>
            <a:r>
              <a:rPr lang="en-US" sz="11300" b="1" dirty="0" smtClean="0">
                <a:solidFill>
                  <a:srgbClr val="FFC000"/>
                </a:solidFill>
              </a:rPr>
              <a:t>Are </a:t>
            </a:r>
            <a:r>
              <a:rPr lang="en-US" sz="11300" b="1" dirty="0">
                <a:solidFill>
                  <a:srgbClr val="FFC000"/>
                </a:solidFill>
              </a:rPr>
              <a:t>We Comparing Apples and Oranges?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39711" y="13258800"/>
            <a:ext cx="25984200" cy="5550534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FFC000"/>
                </a:solidFill>
              </a:rPr>
              <a:t>Brian </a:t>
            </a:r>
            <a:r>
              <a:rPr lang="en-US" sz="9600" dirty="0" err="1" smtClean="0">
                <a:solidFill>
                  <a:srgbClr val="FFC000"/>
                </a:solidFill>
              </a:rPr>
              <a:t>Kaskie,PhD</a:t>
            </a:r>
            <a:endParaRPr lang="en-US" sz="9600" dirty="0" smtClean="0">
              <a:solidFill>
                <a:srgbClr val="FFC000"/>
              </a:solidFill>
            </a:endParaRPr>
          </a:p>
          <a:p>
            <a:r>
              <a:rPr lang="en-US" sz="8800" dirty="0" smtClean="0">
                <a:solidFill>
                  <a:srgbClr val="FFC000"/>
                </a:solidFill>
              </a:rPr>
              <a:t>University of Iowa</a:t>
            </a:r>
          </a:p>
          <a:p>
            <a:r>
              <a:rPr lang="en-US" sz="3600" dirty="0" smtClean="0">
                <a:solidFill>
                  <a:srgbClr val="FFC000"/>
                </a:solidFill>
              </a:rPr>
              <a:t> </a:t>
            </a:r>
          </a:p>
          <a:p>
            <a:r>
              <a:rPr lang="en-US" sz="7200" dirty="0" smtClean="0">
                <a:solidFill>
                  <a:srgbClr val="FFC000"/>
                </a:solidFill>
              </a:rPr>
              <a:t>November, 2021 </a:t>
            </a:r>
            <a:endParaRPr lang="en-US" sz="7200" dirty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862" y="1"/>
            <a:ext cx="6824132" cy="472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99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90411" y="-5638800"/>
            <a:ext cx="32131000" cy="22174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6589" y="0"/>
            <a:ext cx="25654000" cy="430887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r>
              <a:rPr lang="en-US" sz="13800" dirty="0" smtClean="0"/>
              <a:t>RESULTS</a:t>
            </a:r>
            <a:r>
              <a:rPr lang="en-US" sz="4800" dirty="0" smtClean="0"/>
              <a:t>                                                 </a:t>
            </a:r>
          </a:p>
          <a:p>
            <a:endParaRPr lang="en-US" sz="4800" dirty="0"/>
          </a:p>
          <a:p>
            <a:r>
              <a:rPr lang="en-US" sz="4800" dirty="0" smtClean="0"/>
              <a:t>                                                                              </a:t>
            </a:r>
            <a:r>
              <a:rPr lang="en-US" sz="6000" dirty="0" smtClean="0"/>
              <a:t>Arthritis       Cancer          MS</a:t>
            </a:r>
            <a:endParaRPr lang="en-US" sz="23900" dirty="0"/>
          </a:p>
        </p:txBody>
      </p:sp>
    </p:spTree>
    <p:extLst>
      <p:ext uri="{BB962C8B-B14F-4D97-AF65-F5344CB8AC3E}">
        <p14:creationId xmlns:p14="http://schemas.microsoft.com/office/powerpoint/2010/main" val="17990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95800" y="0"/>
            <a:ext cx="31038800" cy="192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16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191000"/>
            <a:ext cx="27508200" cy="8816976"/>
          </a:xfrm>
        </p:spPr>
        <p:txBody>
          <a:bodyPr>
            <a:noAutofit/>
          </a:bodyPr>
          <a:lstStyle/>
          <a:p>
            <a:r>
              <a:rPr lang="en-US" sz="26800" dirty="0" smtClean="0">
                <a:solidFill>
                  <a:srgbClr val="FFC000"/>
                </a:solidFill>
              </a:rPr>
              <a:t>DISCUSSION</a:t>
            </a:r>
            <a:r>
              <a:rPr lang="en-US" sz="6000" dirty="0">
                <a:solidFill>
                  <a:srgbClr val="FFC000"/>
                </a:solidFill>
              </a:rPr>
              <a:t/>
            </a:r>
            <a:br>
              <a:rPr lang="en-US" sz="6000" dirty="0">
                <a:solidFill>
                  <a:srgbClr val="FFC000"/>
                </a:solidFill>
              </a:rPr>
            </a:br>
            <a:r>
              <a:rPr lang="en-US" sz="6000" dirty="0" smtClean="0">
                <a:solidFill>
                  <a:srgbClr val="FFC000"/>
                </a:solidFill>
              </a:rPr>
              <a:t/>
            </a:r>
            <a:br>
              <a:rPr lang="en-US" sz="6000" dirty="0" smtClean="0">
                <a:solidFill>
                  <a:srgbClr val="FFC000"/>
                </a:solidFill>
              </a:rPr>
            </a:br>
            <a:r>
              <a:rPr lang="en-US" sz="13800" dirty="0" err="1" smtClean="0">
                <a:solidFill>
                  <a:srgbClr val="FFC000"/>
                </a:solidFill>
              </a:rPr>
              <a:t>PwMS</a:t>
            </a:r>
            <a:r>
              <a:rPr lang="en-US" sz="13800" dirty="0" smtClean="0">
                <a:solidFill>
                  <a:srgbClr val="FFC000"/>
                </a:solidFill>
              </a:rPr>
              <a:t> more </a:t>
            </a:r>
            <a:r>
              <a:rPr lang="en-US" sz="13800" dirty="0">
                <a:solidFill>
                  <a:srgbClr val="FFC000"/>
                </a:solidFill>
              </a:rPr>
              <a:t>likely </a:t>
            </a:r>
            <a:r>
              <a:rPr lang="en-US" sz="13800" dirty="0" smtClean="0">
                <a:solidFill>
                  <a:srgbClr val="FFC000"/>
                </a:solidFill>
              </a:rPr>
              <a:t>female </a:t>
            </a:r>
            <a:br>
              <a:rPr lang="en-US" sz="13800" dirty="0" smtClean="0">
                <a:solidFill>
                  <a:srgbClr val="FFC000"/>
                </a:solidFill>
              </a:rPr>
            </a:br>
            <a:r>
              <a:rPr lang="en-US" sz="13800" dirty="0">
                <a:solidFill>
                  <a:srgbClr val="FFC000"/>
                </a:solidFill>
              </a:rPr>
              <a:t/>
            </a:r>
            <a:br>
              <a:rPr lang="en-US" sz="13800" dirty="0">
                <a:solidFill>
                  <a:srgbClr val="FFC000"/>
                </a:solidFill>
              </a:rPr>
            </a:br>
            <a:r>
              <a:rPr lang="en-US" sz="13800" dirty="0" err="1" smtClean="0">
                <a:solidFill>
                  <a:srgbClr val="FFC000"/>
                </a:solidFill>
              </a:rPr>
              <a:t>PwMS</a:t>
            </a:r>
            <a:r>
              <a:rPr lang="en-US" sz="13800" dirty="0" smtClean="0">
                <a:solidFill>
                  <a:srgbClr val="FFC000"/>
                </a:solidFill>
              </a:rPr>
              <a:t> more likely well educated </a:t>
            </a:r>
            <a:br>
              <a:rPr lang="en-US" sz="13800" dirty="0" smtClean="0">
                <a:solidFill>
                  <a:srgbClr val="FFC000"/>
                </a:solidFill>
              </a:rPr>
            </a:br>
            <a:r>
              <a:rPr lang="en-US" sz="13800" dirty="0">
                <a:solidFill>
                  <a:srgbClr val="FFC000"/>
                </a:solidFill>
              </a:rPr>
              <a:t/>
            </a:r>
            <a:br>
              <a:rPr lang="en-US" sz="13800" dirty="0">
                <a:solidFill>
                  <a:srgbClr val="FFC000"/>
                </a:solidFill>
              </a:rPr>
            </a:br>
            <a:r>
              <a:rPr lang="en-US" sz="13800" dirty="0" err="1" smtClean="0">
                <a:solidFill>
                  <a:srgbClr val="FFC000"/>
                </a:solidFill>
              </a:rPr>
              <a:t>PwMS</a:t>
            </a:r>
            <a:r>
              <a:rPr lang="en-US" sz="13800" dirty="0" smtClean="0">
                <a:solidFill>
                  <a:srgbClr val="FFC000"/>
                </a:solidFill>
              </a:rPr>
              <a:t> less </a:t>
            </a:r>
            <a:r>
              <a:rPr lang="en-US" sz="13800" dirty="0">
                <a:solidFill>
                  <a:srgbClr val="FFC000"/>
                </a:solidFill>
              </a:rPr>
              <a:t>likely to </a:t>
            </a:r>
            <a:r>
              <a:rPr lang="en-US" sz="13800" dirty="0" smtClean="0">
                <a:solidFill>
                  <a:srgbClr val="FFC000"/>
                </a:solidFill>
              </a:rPr>
              <a:t>Rx opioid </a:t>
            </a:r>
            <a:endParaRPr lang="en-US" sz="26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45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u="sng" dirty="0" smtClean="0">
                <a:solidFill>
                  <a:srgbClr val="FFC000"/>
                </a:solidFill>
              </a:rPr>
              <a:t>Cannabis and MS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581400"/>
            <a:ext cx="25298400" cy="2062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1500" dirty="0" err="1" smtClean="0">
                <a:solidFill>
                  <a:srgbClr val="FFC000"/>
                </a:solidFill>
              </a:rPr>
              <a:t>PwMS</a:t>
            </a:r>
            <a:r>
              <a:rPr lang="en-US" sz="11500" dirty="0" smtClean="0">
                <a:solidFill>
                  <a:srgbClr val="FFC000"/>
                </a:solidFill>
              </a:rPr>
              <a:t> </a:t>
            </a:r>
            <a:r>
              <a:rPr lang="en-US" sz="11500" dirty="0">
                <a:solidFill>
                  <a:srgbClr val="FFC000"/>
                </a:solidFill>
              </a:rPr>
              <a:t>who use cannabis experience similar improvements in well-being and quality of </a:t>
            </a:r>
            <a:r>
              <a:rPr lang="en-US" sz="11500" dirty="0" smtClean="0">
                <a:solidFill>
                  <a:srgbClr val="FFC000"/>
                </a:solidFill>
              </a:rPr>
              <a:t>life</a:t>
            </a:r>
          </a:p>
          <a:p>
            <a:pPr marL="1143000" indent="-1143000">
              <a:buFontTx/>
              <a:buChar char="-"/>
            </a:pPr>
            <a:endParaRPr lang="en-US" sz="115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1500" dirty="0" smtClean="0">
                <a:solidFill>
                  <a:srgbClr val="FFC000"/>
                </a:solidFill>
              </a:rPr>
              <a:t>Does </a:t>
            </a:r>
            <a:r>
              <a:rPr lang="en-US" sz="11500" dirty="0">
                <a:solidFill>
                  <a:srgbClr val="FFC000"/>
                </a:solidFill>
              </a:rPr>
              <a:t>not </a:t>
            </a:r>
            <a:r>
              <a:rPr lang="en-US" sz="11500" dirty="0" smtClean="0">
                <a:solidFill>
                  <a:srgbClr val="FFC000"/>
                </a:solidFill>
              </a:rPr>
              <a:t>increase productivity</a:t>
            </a:r>
            <a:r>
              <a:rPr lang="en-US" sz="11500" dirty="0">
                <a:solidFill>
                  <a:srgbClr val="FFC000"/>
                </a:solidFill>
              </a:rPr>
              <a:t>, exercise or social engagement </a:t>
            </a:r>
            <a:r>
              <a:rPr lang="en-US" sz="11500" dirty="0" smtClean="0">
                <a:solidFill>
                  <a:srgbClr val="FFC000"/>
                </a:solidFill>
              </a:rPr>
              <a:t>perhaps</a:t>
            </a:r>
            <a:endParaRPr lang="en-US" sz="4000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15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1500" dirty="0" smtClean="0">
                <a:solidFill>
                  <a:srgbClr val="FFC000"/>
                </a:solidFill>
              </a:rPr>
              <a:t>May substitute for Rx opioids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9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u="sng" dirty="0" smtClean="0">
                <a:solidFill>
                  <a:srgbClr val="FFC000"/>
                </a:solidFill>
              </a:rPr>
              <a:t>Concluding Points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581400"/>
            <a:ext cx="25755600" cy="13542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1500" dirty="0" smtClean="0">
                <a:solidFill>
                  <a:srgbClr val="FFC000"/>
                </a:solidFill>
              </a:rPr>
              <a:t>Cannabis </a:t>
            </a:r>
            <a:r>
              <a:rPr lang="en-US" sz="11500" dirty="0">
                <a:solidFill>
                  <a:srgbClr val="FFC000"/>
                </a:solidFill>
              </a:rPr>
              <a:t>mechanisms are not specific to MS as much as they impact processes that are common across </a:t>
            </a:r>
            <a:r>
              <a:rPr lang="en-US" sz="11500" dirty="0" smtClean="0">
                <a:solidFill>
                  <a:srgbClr val="FFC000"/>
                </a:solidFill>
              </a:rPr>
              <a:t>many </a:t>
            </a:r>
            <a:r>
              <a:rPr lang="en-US" sz="11500" dirty="0" err="1" smtClean="0">
                <a:solidFill>
                  <a:srgbClr val="FFC000"/>
                </a:solidFill>
              </a:rPr>
              <a:t>Dx</a:t>
            </a:r>
            <a:r>
              <a:rPr lang="en-US" sz="11500" dirty="0" smtClean="0">
                <a:solidFill>
                  <a:srgbClr val="FFC000"/>
                </a:solidFill>
              </a:rPr>
              <a:t>    </a:t>
            </a:r>
            <a:endParaRPr lang="en-US" sz="115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15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err="1" smtClean="0">
                <a:solidFill>
                  <a:srgbClr val="FFC000"/>
                </a:solidFill>
              </a:rPr>
              <a:t>PwMS</a:t>
            </a:r>
            <a:r>
              <a:rPr lang="en-US" sz="13800" dirty="0" smtClean="0">
                <a:solidFill>
                  <a:srgbClr val="FFC000"/>
                </a:solidFill>
              </a:rPr>
              <a:t> and alternatives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Role of providers</a:t>
            </a: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52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800" y="8001000"/>
            <a:ext cx="16439481" cy="7996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900" dirty="0" smtClean="0">
                <a:solidFill>
                  <a:srgbClr val="FFC000"/>
                </a:solidFill>
              </a:rPr>
              <a:t>THANK YOU</a:t>
            </a:r>
            <a:endParaRPr lang="en-US" sz="199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1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227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b="1" u="sng" dirty="0" smtClean="0"/>
              <a:t>Acknowledgements</a:t>
            </a:r>
            <a:endParaRPr lang="en-US" sz="17200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3000" y="4191000"/>
            <a:ext cx="24536400" cy="12183746"/>
          </a:xfrm>
        </p:spPr>
        <p:txBody>
          <a:bodyPr>
            <a:normAutofit/>
          </a:bodyPr>
          <a:lstStyle/>
          <a:p>
            <a:r>
              <a:rPr lang="en-US" sz="8800" dirty="0" smtClean="0"/>
              <a:t>The state of Illinois, Department of Public Health</a:t>
            </a:r>
          </a:p>
          <a:p>
            <a:endParaRPr lang="en-US" sz="8800" dirty="0"/>
          </a:p>
          <a:p>
            <a:r>
              <a:rPr lang="en-US" sz="8800" dirty="0" smtClean="0"/>
              <a:t>The Retirement Research Foundation   </a:t>
            </a:r>
          </a:p>
          <a:p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405407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7200" b="1" dirty="0" smtClean="0">
                <a:solidFill>
                  <a:srgbClr val="FFC000"/>
                </a:solidFill>
              </a:rPr>
              <a:t>TODAY’S PRESENTATION</a:t>
            </a:r>
            <a:endParaRPr lang="en-US" sz="172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1500" dirty="0" smtClean="0">
                <a:solidFill>
                  <a:srgbClr val="FFC000"/>
                </a:solidFill>
              </a:rPr>
              <a:t>Cannabis use among persons with MS </a:t>
            </a:r>
          </a:p>
          <a:p>
            <a:endParaRPr lang="en-US" sz="11500" dirty="0">
              <a:solidFill>
                <a:srgbClr val="FFC000"/>
              </a:solidFill>
            </a:endParaRPr>
          </a:p>
          <a:p>
            <a:r>
              <a:rPr lang="en-US" sz="11500" dirty="0" smtClean="0">
                <a:solidFill>
                  <a:srgbClr val="FFC000"/>
                </a:solidFill>
              </a:rPr>
              <a:t>Comparative Evaluation</a:t>
            </a:r>
          </a:p>
          <a:p>
            <a:endParaRPr lang="en-US" sz="11500" dirty="0">
              <a:solidFill>
                <a:srgbClr val="FFC000"/>
              </a:solidFill>
            </a:endParaRPr>
          </a:p>
          <a:p>
            <a:r>
              <a:rPr lang="en-US" sz="11500" dirty="0" smtClean="0">
                <a:solidFill>
                  <a:srgbClr val="FFC000"/>
                </a:solidFill>
              </a:rPr>
              <a:t>Findings and Implications</a:t>
            </a:r>
            <a:endParaRPr lang="en-US" sz="115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254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7200" dirty="0" smtClean="0">
                <a:solidFill>
                  <a:srgbClr val="FFC000"/>
                </a:solidFill>
              </a:rPr>
              <a:t>BACKGROUND 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5181600"/>
            <a:ext cx="24155400" cy="1495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@1.0m Americans </a:t>
            </a:r>
            <a:r>
              <a:rPr lang="en-US" sz="13800" dirty="0" err="1" smtClean="0">
                <a:solidFill>
                  <a:srgbClr val="FFC000"/>
                </a:solidFill>
              </a:rPr>
              <a:t>Dx</a:t>
            </a:r>
            <a:r>
              <a:rPr lang="en-US" sz="13800" dirty="0" smtClean="0">
                <a:solidFill>
                  <a:srgbClr val="FFC000"/>
                </a:solidFill>
              </a:rPr>
              <a:t> with </a:t>
            </a:r>
            <a:r>
              <a:rPr lang="en-US" sz="13800" dirty="0" smtClean="0">
                <a:solidFill>
                  <a:srgbClr val="FFC000"/>
                </a:solidFill>
              </a:rPr>
              <a:t>MS</a:t>
            </a:r>
            <a:r>
              <a:rPr lang="en-US" sz="13800" i="1" dirty="0" smtClean="0">
                <a:solidFill>
                  <a:srgbClr val="FFC000"/>
                </a:solidFill>
              </a:rPr>
              <a:t>  </a:t>
            </a:r>
            <a:endParaRPr lang="en-US" sz="13800" i="1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One out of Four Use </a:t>
            </a:r>
            <a:r>
              <a:rPr lang="en-US" sz="13800" dirty="0" smtClean="0">
                <a:solidFill>
                  <a:srgbClr val="FFC000"/>
                </a:solidFill>
              </a:rPr>
              <a:t>Cannabis</a:t>
            </a:r>
          </a:p>
          <a:p>
            <a:pPr marL="3886200" lvl="6" indent="-1143000">
              <a:buFontTx/>
              <a:buChar char="-"/>
            </a:pPr>
            <a:r>
              <a:rPr lang="en-US" sz="13800" i="1" dirty="0">
                <a:solidFill>
                  <a:srgbClr val="FFC000"/>
                </a:solidFill>
              </a:rPr>
              <a:t>Motor Impairments</a:t>
            </a:r>
          </a:p>
          <a:p>
            <a:pPr marL="3886200" lvl="6" indent="-1143000">
              <a:buFontTx/>
              <a:buChar char="-"/>
            </a:pPr>
            <a:r>
              <a:rPr lang="en-US" sz="13800" i="1" dirty="0" err="1">
                <a:solidFill>
                  <a:srgbClr val="FFC000"/>
                </a:solidFill>
              </a:rPr>
              <a:t>Pai</a:t>
            </a: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18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u="sng" dirty="0" smtClean="0">
                <a:solidFill>
                  <a:srgbClr val="FFC000"/>
                </a:solidFill>
              </a:rPr>
              <a:t>Cannabis and MS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581400"/>
            <a:ext cx="25298400" cy="21328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3800" dirty="0">
                <a:solidFill>
                  <a:srgbClr val="FFC000"/>
                </a:solidFill>
              </a:rPr>
              <a:t>May have disease specific effects</a:t>
            </a:r>
          </a:p>
          <a:p>
            <a:pPr marL="1143000" indent="-1143000">
              <a:buFontTx/>
              <a:buChar char="-"/>
            </a:pP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Works </a:t>
            </a:r>
            <a:r>
              <a:rPr lang="en-US" sz="13800" dirty="0" smtClean="0">
                <a:solidFill>
                  <a:srgbClr val="FFC000"/>
                </a:solidFill>
              </a:rPr>
              <a:t>as an anti-inflammatory and mood alteration 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May substitute for Rx opioids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0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u="sng" dirty="0" smtClean="0">
                <a:solidFill>
                  <a:srgbClr val="FFC000"/>
                </a:solidFill>
              </a:rPr>
              <a:t>Research Questions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581400"/>
            <a:ext cx="25755600" cy="1708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Compare groups of persons w/	  </a:t>
            </a:r>
          </a:p>
          <a:p>
            <a:r>
              <a:rPr lang="en-US" sz="13800" dirty="0" smtClean="0">
                <a:solidFill>
                  <a:srgbClr val="FFC000"/>
                </a:solidFill>
              </a:rPr>
              <a:t>      arthritis, cancer and MS    </a:t>
            </a: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Identify outcomes of cannabis use 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Account for Rx Opioid Use</a:t>
            </a: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 smtClean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6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7200" dirty="0" smtClean="0">
                <a:solidFill>
                  <a:srgbClr val="FFC000"/>
                </a:solidFill>
              </a:rPr>
              <a:t>METHOD 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5181600"/>
            <a:ext cx="25374600" cy="1071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Illinois Medical Cannabis Program</a:t>
            </a:r>
          </a:p>
          <a:p>
            <a:pPr marL="3886200" lvl="6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4,066 over 60 years old</a:t>
            </a:r>
          </a:p>
          <a:p>
            <a:pPr marL="4800600" lvl="8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 Arthritis = 586</a:t>
            </a:r>
          </a:p>
          <a:p>
            <a:pPr marL="4800600" lvl="8" indent="-1143000">
              <a:buFontTx/>
              <a:buChar char="-"/>
            </a:pPr>
            <a:r>
              <a:rPr lang="en-US" sz="13800" dirty="0">
                <a:solidFill>
                  <a:srgbClr val="FFC000"/>
                </a:solidFill>
              </a:rPr>
              <a:t> </a:t>
            </a:r>
            <a:r>
              <a:rPr lang="en-US" sz="13800" dirty="0" smtClean="0">
                <a:solidFill>
                  <a:srgbClr val="FFC000"/>
                </a:solidFill>
              </a:rPr>
              <a:t>Cancer = 622</a:t>
            </a:r>
          </a:p>
          <a:p>
            <a:pPr marL="4800600" lvl="8" indent="-1143000">
              <a:buFontTx/>
              <a:buChar char="-"/>
            </a:pPr>
            <a:r>
              <a:rPr lang="en-US" sz="13800" dirty="0">
                <a:solidFill>
                  <a:srgbClr val="FFC000"/>
                </a:solidFill>
              </a:rPr>
              <a:t> </a:t>
            </a:r>
            <a:r>
              <a:rPr lang="en-US" sz="13800" dirty="0" smtClean="0">
                <a:solidFill>
                  <a:srgbClr val="FFC000"/>
                </a:solidFill>
              </a:rPr>
              <a:t>MS = 135</a:t>
            </a: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42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u="sng" dirty="0" smtClean="0">
                <a:solidFill>
                  <a:srgbClr val="FFC000"/>
                </a:solidFill>
              </a:rPr>
              <a:t>Data and Measures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0545" y="3733800"/>
            <a:ext cx="25984200" cy="12834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Demographics (sex, </a:t>
            </a:r>
            <a:r>
              <a:rPr lang="en-US" sz="13800" dirty="0" err="1" smtClean="0">
                <a:solidFill>
                  <a:srgbClr val="FFC000"/>
                </a:solidFill>
              </a:rPr>
              <a:t>educ</a:t>
            </a:r>
            <a:r>
              <a:rPr lang="en-US" sz="13800" dirty="0" smtClean="0">
                <a:solidFill>
                  <a:srgbClr val="FFC000"/>
                </a:solidFill>
              </a:rPr>
              <a:t>, wealth)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Motives for Use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Outcomes  </a:t>
            </a: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79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23660100" cy="3711576"/>
          </a:xfrm>
        </p:spPr>
        <p:txBody>
          <a:bodyPr>
            <a:normAutofit/>
          </a:bodyPr>
          <a:lstStyle/>
          <a:p>
            <a:r>
              <a:rPr lang="en-US" sz="17200" u="sng" dirty="0" smtClean="0">
                <a:solidFill>
                  <a:srgbClr val="FFC000"/>
                </a:solidFill>
              </a:rPr>
              <a:t>Analysis</a:t>
            </a:r>
            <a:endParaRPr lang="en-US" sz="172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4078721"/>
            <a:ext cx="25755600" cy="1071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Group Differences    </a:t>
            </a: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Logistic Regression</a:t>
            </a:r>
          </a:p>
          <a:p>
            <a:pPr marL="4800600" lvl="8" indent="-1143000">
              <a:buFontTx/>
              <a:buChar char="-"/>
            </a:pPr>
            <a:r>
              <a:rPr lang="en-US" sz="13800" dirty="0" smtClean="0">
                <a:solidFill>
                  <a:srgbClr val="FFC000"/>
                </a:solidFill>
              </a:rPr>
              <a:t>Outcomes by </a:t>
            </a:r>
            <a:r>
              <a:rPr lang="en-US" sz="13800" dirty="0" err="1" smtClean="0">
                <a:solidFill>
                  <a:srgbClr val="FFC000"/>
                </a:solidFill>
              </a:rPr>
              <a:t>Dx</a:t>
            </a:r>
            <a:r>
              <a:rPr lang="en-US" sz="13800" dirty="0" smtClean="0">
                <a:solidFill>
                  <a:srgbClr val="FFC000"/>
                </a:solidFill>
              </a:rPr>
              <a:t> Group</a:t>
            </a:r>
            <a:endParaRPr lang="en-US" sz="13800" dirty="0">
              <a:solidFill>
                <a:srgbClr val="FFC000"/>
              </a:solidFill>
            </a:endParaRPr>
          </a:p>
          <a:p>
            <a:pPr marL="1143000" indent="-1143000">
              <a:buFontTx/>
              <a:buChar char="-"/>
            </a:pPr>
            <a:endParaRPr lang="en-US" sz="13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73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10632</TotalTime>
  <Words>252</Words>
  <Application>Microsoft Office PowerPoint</Application>
  <PresentationFormat>Custom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Cannabis Use among Older Persons with Arthritis, Cancer and Multiple Sclerosis:  Are We Comparing Apples and Oranges?</vt:lpstr>
      <vt:lpstr>Acknowledgements</vt:lpstr>
      <vt:lpstr>TODAY’S PRESENTATION</vt:lpstr>
      <vt:lpstr>BACKGROUND </vt:lpstr>
      <vt:lpstr>Cannabis and MS</vt:lpstr>
      <vt:lpstr>Research Questions</vt:lpstr>
      <vt:lpstr>METHOD </vt:lpstr>
      <vt:lpstr>Data and Measures</vt:lpstr>
      <vt:lpstr>Analysis</vt:lpstr>
      <vt:lpstr>PowerPoint Presentation</vt:lpstr>
      <vt:lpstr>PowerPoint Presentation</vt:lpstr>
      <vt:lpstr>DISCUSSION  PwMS more likely female   PwMS more likely well educated   PwMS less likely to Rx opioid </vt:lpstr>
      <vt:lpstr>Cannabis and MS</vt:lpstr>
      <vt:lpstr>Concluding Points</vt:lpstr>
      <vt:lpstr>PowerPoint Presentation</vt:lpstr>
    </vt:vector>
  </TitlesOfParts>
  <Company>Dept of Veterans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Botwinick</dc:creator>
  <cp:lastModifiedBy>CFX</cp:lastModifiedBy>
  <cp:revision>360</cp:revision>
  <dcterms:created xsi:type="dcterms:W3CDTF">2012-06-27T03:37:07Z</dcterms:created>
  <dcterms:modified xsi:type="dcterms:W3CDTF">2021-11-13T18:43:27Z</dcterms:modified>
</cp:coreProperties>
</file>