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8" r:id="rId2"/>
    <p:sldId id="328" r:id="rId3"/>
    <p:sldId id="369" r:id="rId4"/>
    <p:sldId id="329" r:id="rId5"/>
    <p:sldId id="331" r:id="rId6"/>
    <p:sldId id="332" r:id="rId7"/>
    <p:sldId id="335" r:id="rId8"/>
    <p:sldId id="334" r:id="rId9"/>
    <p:sldId id="336" r:id="rId10"/>
    <p:sldId id="337" r:id="rId11"/>
    <p:sldId id="387" r:id="rId12"/>
    <p:sldId id="341"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39"/>
    <p:restoredTop sz="94630"/>
  </p:normalViewPr>
  <p:slideViewPr>
    <p:cSldViewPr snapToGrid="0" snapToObjects="1">
      <p:cViewPr varScale="1">
        <p:scale>
          <a:sx n="154" d="100"/>
          <a:sy n="154" d="100"/>
        </p:scale>
        <p:origin x="966"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BCD2FD1-B169-9B41-A890-0ECD81C3476C}" type="datetimeFigureOut">
              <a:rPr lang="en-US" smtClean="0"/>
              <a:t>10/30/22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69943EA-69D9-7E49-97CD-A49926F617C9}" type="slidenum">
              <a:rPr lang="en-US" smtClean="0"/>
              <a:t>‹#›</a:t>
            </a:fld>
            <a:endParaRPr lang="en-US"/>
          </a:p>
        </p:txBody>
      </p:sp>
    </p:spTree>
    <p:extLst>
      <p:ext uri="{BB962C8B-B14F-4D97-AF65-F5344CB8AC3E}">
        <p14:creationId xmlns:p14="http://schemas.microsoft.com/office/powerpoint/2010/main" val="1735127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1</a:t>
            </a:fld>
            <a:endParaRPr lang="en-US"/>
          </a:p>
        </p:txBody>
      </p:sp>
    </p:spTree>
    <p:extLst>
      <p:ext uri="{BB962C8B-B14F-4D97-AF65-F5344CB8AC3E}">
        <p14:creationId xmlns:p14="http://schemas.microsoft.com/office/powerpoint/2010/main" val="1470751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2</a:t>
            </a:fld>
            <a:endParaRPr lang="en-US"/>
          </a:p>
        </p:txBody>
      </p:sp>
    </p:spTree>
    <p:extLst>
      <p:ext uri="{BB962C8B-B14F-4D97-AF65-F5344CB8AC3E}">
        <p14:creationId xmlns:p14="http://schemas.microsoft.com/office/powerpoint/2010/main" val="3529283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3</a:t>
            </a:fld>
            <a:endParaRPr lang="en-US"/>
          </a:p>
        </p:txBody>
      </p:sp>
    </p:spTree>
    <p:extLst>
      <p:ext uri="{BB962C8B-B14F-4D97-AF65-F5344CB8AC3E}">
        <p14:creationId xmlns:p14="http://schemas.microsoft.com/office/powerpoint/2010/main" val="2020564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4</a:t>
            </a:fld>
            <a:endParaRPr lang="en-US"/>
          </a:p>
        </p:txBody>
      </p:sp>
    </p:spTree>
    <p:extLst>
      <p:ext uri="{BB962C8B-B14F-4D97-AF65-F5344CB8AC3E}">
        <p14:creationId xmlns:p14="http://schemas.microsoft.com/office/powerpoint/2010/main" val="809407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5</a:t>
            </a:fld>
            <a:endParaRPr lang="en-US"/>
          </a:p>
        </p:txBody>
      </p:sp>
    </p:spTree>
    <p:extLst>
      <p:ext uri="{BB962C8B-B14F-4D97-AF65-F5344CB8AC3E}">
        <p14:creationId xmlns:p14="http://schemas.microsoft.com/office/powerpoint/2010/main" val="1548824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6</a:t>
            </a:fld>
            <a:endParaRPr lang="en-US"/>
          </a:p>
        </p:txBody>
      </p:sp>
    </p:spTree>
    <p:extLst>
      <p:ext uri="{BB962C8B-B14F-4D97-AF65-F5344CB8AC3E}">
        <p14:creationId xmlns:p14="http://schemas.microsoft.com/office/powerpoint/2010/main" val="1339344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this translates to an increase of nearly USD 650 and  275 respectively in the last two years before death for decedents in the treatment states. </a:t>
            </a:r>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8</a:t>
            </a:fld>
            <a:endParaRPr lang="en-US"/>
          </a:p>
        </p:txBody>
      </p:sp>
    </p:spTree>
    <p:extLst>
      <p:ext uri="{BB962C8B-B14F-4D97-AF65-F5344CB8AC3E}">
        <p14:creationId xmlns:p14="http://schemas.microsoft.com/office/powerpoint/2010/main" val="2582850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9</a:t>
            </a:fld>
            <a:endParaRPr lang="en-US"/>
          </a:p>
        </p:txBody>
      </p:sp>
    </p:spTree>
    <p:extLst>
      <p:ext uri="{BB962C8B-B14F-4D97-AF65-F5344CB8AC3E}">
        <p14:creationId xmlns:p14="http://schemas.microsoft.com/office/powerpoint/2010/main" val="1870931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943EA-69D9-7E49-97CD-A49926F617C9}" type="slidenum">
              <a:rPr lang="en-US" smtClean="0"/>
              <a:t>12</a:t>
            </a:fld>
            <a:endParaRPr lang="en-US"/>
          </a:p>
        </p:txBody>
      </p:sp>
    </p:spTree>
    <p:extLst>
      <p:ext uri="{BB962C8B-B14F-4D97-AF65-F5344CB8AC3E}">
        <p14:creationId xmlns:p14="http://schemas.microsoft.com/office/powerpoint/2010/main" val="18902601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838200" y="2184901"/>
            <a:ext cx="6155725" cy="2657032"/>
          </a:xfrm>
        </p:spPr>
        <p:txBody>
          <a:bodyPr anchor="t" anchorCtr="0">
            <a:normAutofit/>
          </a:bodyPr>
          <a:lstStyle>
            <a:lvl1pPr algn="l">
              <a:defRPr sz="5500" b="1">
                <a:solidFill>
                  <a:schemeClr val="bg1"/>
                </a:solidFill>
                <a:latin typeface="Arial" panose="020B0604020202020204" pitchFamily="34" charset="0"/>
                <a:cs typeface="Arial" panose="020B0604020202020204" pitchFamily="34" charset="0"/>
              </a:defRPr>
            </a:lvl1pPr>
          </a:lstStyle>
          <a:p>
            <a:r>
              <a:rPr lang="en-US" dirty="0"/>
              <a:t>Example of the Presentation </a:t>
            </a:r>
            <a:br>
              <a:rPr lang="en-US" dirty="0"/>
            </a:br>
            <a:r>
              <a:rPr lang="en-US" dirty="0"/>
              <a:t>Title Slide</a:t>
            </a:r>
          </a:p>
        </p:txBody>
      </p:sp>
      <p:sp>
        <p:nvSpPr>
          <p:cNvPr id="3" name="Subtitle 2">
            <a:extLst>
              <a:ext uri="{FF2B5EF4-FFF2-40B4-BE49-F238E27FC236}">
                <a16:creationId xmlns:a16="http://schemas.microsoft.com/office/drawing/2014/main" id="{95B3A797-13D4-A243-B1AE-4498B36D475C}"/>
              </a:ext>
            </a:extLst>
          </p:cNvPr>
          <p:cNvSpPr>
            <a:spLocks noGrp="1"/>
          </p:cNvSpPr>
          <p:nvPr>
            <p:ph type="subTitle" idx="1" hasCustomPrompt="1"/>
          </p:nvPr>
        </p:nvSpPr>
        <p:spPr>
          <a:xfrm>
            <a:off x="838201" y="4841935"/>
            <a:ext cx="6155727" cy="494797"/>
          </a:xfrm>
        </p:spPr>
        <p:txBody>
          <a:bodyPr/>
          <a:lstStyle>
            <a:lvl1pPr marL="0" indent="0" algn="l">
              <a:buNone/>
              <a:defRPr sz="2400" b="1">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PRESENTATION SUBTITLE</a:t>
            </a:r>
          </a:p>
        </p:txBody>
      </p:sp>
      <p:sp>
        <p:nvSpPr>
          <p:cNvPr id="17" name="Text Placeholder 15">
            <a:extLst>
              <a:ext uri="{FF2B5EF4-FFF2-40B4-BE49-F238E27FC236}">
                <a16:creationId xmlns:a16="http://schemas.microsoft.com/office/drawing/2014/main" id="{884DA5E7-4B71-0543-8E46-EC2A81EAE3C1}"/>
              </a:ext>
            </a:extLst>
          </p:cNvPr>
          <p:cNvSpPr>
            <a:spLocks noGrp="1"/>
          </p:cNvSpPr>
          <p:nvPr>
            <p:ph type="body" sz="quarter" idx="10" hasCustomPrompt="1"/>
          </p:nvPr>
        </p:nvSpPr>
        <p:spPr>
          <a:xfrm>
            <a:off x="838198" y="5304531"/>
            <a:ext cx="6155727" cy="495309"/>
          </a:xfrm>
        </p:spPr>
        <p:txBody>
          <a:bodyPr>
            <a:normAutofit/>
          </a:bodyPr>
          <a:lstStyle>
            <a:lvl1pPr marL="0" indent="0">
              <a:buNone/>
              <a:defRPr sz="2400">
                <a:solidFill>
                  <a:schemeClr val="bg1"/>
                </a:solidFill>
              </a:defRPr>
            </a:lvl1pPr>
            <a:lvl2pPr marL="457189" indent="0">
              <a:buNone/>
              <a:defRPr/>
            </a:lvl2pPr>
            <a:lvl3pPr marL="914377" indent="0">
              <a:buNone/>
              <a:defRPr/>
            </a:lvl3pPr>
            <a:lvl4pPr marL="1371566" indent="0">
              <a:buNone/>
              <a:defRPr/>
            </a:lvl4pPr>
            <a:lvl5pPr marL="1828754" indent="0">
              <a:buNone/>
              <a:defRPr/>
            </a:lvl5pPr>
          </a:lstStyle>
          <a:p>
            <a:pPr lvl="0"/>
            <a:r>
              <a:rPr lang="en-US" dirty="0"/>
              <a:t>Month XX, 2020</a:t>
            </a:r>
          </a:p>
        </p:txBody>
      </p:sp>
      <p:sp>
        <p:nvSpPr>
          <p:cNvPr id="18" name="Picture Placeholder 4">
            <a:extLst>
              <a:ext uri="{FF2B5EF4-FFF2-40B4-BE49-F238E27FC236}">
                <a16:creationId xmlns:a16="http://schemas.microsoft.com/office/drawing/2014/main" id="{2C35F063-23A9-F244-9022-8BBB7E277ACC}"/>
              </a:ext>
            </a:extLst>
          </p:cNvPr>
          <p:cNvSpPr>
            <a:spLocks noGrp="1"/>
          </p:cNvSpPr>
          <p:nvPr>
            <p:ph type="pic" sz="quarter" idx="11"/>
          </p:nvPr>
        </p:nvSpPr>
        <p:spPr>
          <a:xfrm>
            <a:off x="7624119" y="2"/>
            <a:ext cx="4564583" cy="6857999"/>
          </a:xfrm>
          <a:prstGeom prst="rect">
            <a:avLst/>
          </a:prstGeom>
        </p:spPr>
        <p:txBody>
          <a:bodyPr anchor="ctr" anchorCtr="0"/>
          <a:lstStyle>
            <a:lvl1pPr marL="0" indent="0" algn="ctr">
              <a:buNone/>
              <a:defRPr b="0" i="0">
                <a:solidFill>
                  <a:schemeClr val="accent3"/>
                </a:solidFill>
                <a:latin typeface="Arial" panose="020B0604020202020204" pitchFamily="34" charset="0"/>
              </a:defRPr>
            </a:lvl1pPr>
          </a:lstStyle>
          <a:p>
            <a:r>
              <a:rPr lang="en-US" dirty="0"/>
              <a:t>Click icon to add picture</a:t>
            </a:r>
          </a:p>
        </p:txBody>
      </p:sp>
      <p:sp>
        <p:nvSpPr>
          <p:cNvPr id="20" name="Footer Placeholder 4">
            <a:extLst>
              <a:ext uri="{FF2B5EF4-FFF2-40B4-BE49-F238E27FC236}">
                <a16:creationId xmlns:a16="http://schemas.microsoft.com/office/drawing/2014/main" id="{9FFBE56B-A7B4-404B-AC1B-0618CFF1BFD9}"/>
              </a:ext>
            </a:extLst>
          </p:cNvPr>
          <p:cNvSpPr txBox="1">
            <a:spLocks/>
          </p:cNvSpPr>
          <p:nvPr userDrawn="1"/>
        </p:nvSpPr>
        <p:spPr>
          <a:xfrm>
            <a:off x="3729682" y="2"/>
            <a:ext cx="3264244" cy="1310073"/>
          </a:xfrm>
          <a:prstGeom prst="rect">
            <a:avLst/>
          </a:prstGeom>
          <a:noFill/>
        </p:spPr>
        <p:txBody>
          <a:bodyPr vert="horz" lIns="91440" tIns="45720" rIns="91440" bIns="45720" rtlCol="0" anchor="ctr"/>
          <a:lstStyle>
            <a:defPPr>
              <a:defRPr lang="en-US"/>
            </a:defPPr>
            <a:lvl1pPr marL="0" algn="l" defTabSz="914400" rtl="0" eaLnBrk="1" latinLnBrk="0" hangingPunct="1">
              <a:defRPr sz="2400" b="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Office of Strategic Communication</a:t>
            </a:r>
          </a:p>
        </p:txBody>
      </p:sp>
      <p:pic>
        <p:nvPicPr>
          <p:cNvPr id="22" name="Picture 21" descr="University of Iowa Logo in tab">
            <a:extLst>
              <a:ext uri="{FF2B5EF4-FFF2-40B4-BE49-F238E27FC236}">
                <a16:creationId xmlns:a16="http://schemas.microsoft.com/office/drawing/2014/main" id="{3B350327-455D-E242-AC33-A448799973A0}"/>
              </a:ext>
            </a:extLst>
          </p:cNvPr>
          <p:cNvPicPr>
            <a:picLocks noChangeAspect="1"/>
          </p:cNvPicPr>
          <p:nvPr userDrawn="1"/>
        </p:nvPicPr>
        <p:blipFill>
          <a:blip r:embed="rId2"/>
          <a:stretch>
            <a:fillRect/>
          </a:stretch>
        </p:blipFill>
        <p:spPr>
          <a:xfrm>
            <a:off x="825842" y="0"/>
            <a:ext cx="2693773" cy="1279542"/>
          </a:xfrm>
          <a:prstGeom prst="rect">
            <a:avLst/>
          </a:prstGeom>
        </p:spPr>
      </p:pic>
    </p:spTree>
    <p:extLst>
      <p:ext uri="{BB962C8B-B14F-4D97-AF65-F5344CB8AC3E}">
        <p14:creationId xmlns:p14="http://schemas.microsoft.com/office/powerpoint/2010/main" val="938048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hart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3"/>
            <a:ext cx="12192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p:nvPr>
        </p:nvSpPr>
        <p:spPr>
          <a:xfrm>
            <a:off x="739345" y="494273"/>
            <a:ext cx="10515600" cy="869089"/>
          </a:xfrm>
        </p:spPr>
        <p:txBody>
          <a:bodyPr/>
          <a:lstStyle/>
          <a:p>
            <a:r>
              <a:rPr lang="en-US" dirty="0"/>
              <a:t>Click to edit Master title style</a:t>
            </a:r>
          </a:p>
        </p:txBody>
      </p:sp>
      <p:sp>
        <p:nvSpPr>
          <p:cNvPr id="7" name="Footer Placeholder 4">
            <a:extLst>
              <a:ext uri="{FF2B5EF4-FFF2-40B4-BE49-F238E27FC236}">
                <a16:creationId xmlns:a16="http://schemas.microsoft.com/office/drawing/2014/main" id="{4BDC48E3-2023-0242-985D-69E25BFFF8AD}"/>
              </a:ext>
            </a:extLst>
          </p:cNvPr>
          <p:cNvSpPr>
            <a:spLocks noGrp="1"/>
          </p:cNvSpPr>
          <p:nvPr>
            <p:ph type="ftr" sz="quarter" idx="3"/>
          </p:nvPr>
        </p:nvSpPr>
        <p:spPr>
          <a:xfrm>
            <a:off x="2519854" y="6441194"/>
            <a:ext cx="8684173" cy="365125"/>
          </a:xfrm>
          <a:prstGeom prst="rect">
            <a:avLst/>
          </a:prstGeom>
        </p:spPr>
        <p:txBody>
          <a:bodyPr vert="horz" lIns="91440" tIns="45720" rIns="91440" bIns="45720" rtlCol="0" anchor="ctr"/>
          <a:lstStyle>
            <a:lvl1pPr algn="l">
              <a:defRPr sz="1400" b="1">
                <a:solidFill>
                  <a:schemeClr val="bg1"/>
                </a:solidFill>
              </a:defRPr>
            </a:lvl1pPr>
          </a:lstStyle>
          <a:p>
            <a:r>
              <a:rPr lang="en-US"/>
              <a:t>College of Public Health</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838201" y="1363362"/>
            <a:ext cx="768531"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13" name="Picture 12" descr="University of Iowa Logo in tab">
            <a:extLst>
              <a:ext uri="{FF2B5EF4-FFF2-40B4-BE49-F238E27FC236}">
                <a16:creationId xmlns:a16="http://schemas.microsoft.com/office/drawing/2014/main" id="{F51089BB-12B1-B240-94C3-C431E554F07B}"/>
              </a:ext>
            </a:extLst>
          </p:cNvPr>
          <p:cNvPicPr>
            <a:picLocks noChangeAspect="1"/>
          </p:cNvPicPr>
          <p:nvPr userDrawn="1"/>
        </p:nvPicPr>
        <p:blipFill>
          <a:blip r:embed="rId2"/>
          <a:stretch>
            <a:fillRect/>
          </a:stretch>
        </p:blipFill>
        <p:spPr>
          <a:xfrm>
            <a:off x="838200" y="6131557"/>
            <a:ext cx="1545021" cy="733885"/>
          </a:xfrm>
          <a:prstGeom prst="rect">
            <a:avLst/>
          </a:prstGeom>
        </p:spPr>
      </p:pic>
      <p:sp>
        <p:nvSpPr>
          <p:cNvPr id="5" name="Chart Placeholder 4">
            <a:extLst>
              <a:ext uri="{FF2B5EF4-FFF2-40B4-BE49-F238E27FC236}">
                <a16:creationId xmlns:a16="http://schemas.microsoft.com/office/drawing/2014/main" id="{DF1F65E7-1CB7-3D42-91A9-88DA4E58EB0E}"/>
              </a:ext>
            </a:extLst>
          </p:cNvPr>
          <p:cNvSpPr>
            <a:spLocks noGrp="1"/>
          </p:cNvSpPr>
          <p:nvPr>
            <p:ph type="chart" sz="quarter" idx="10"/>
          </p:nvPr>
        </p:nvSpPr>
        <p:spPr>
          <a:xfrm>
            <a:off x="739347" y="1570038"/>
            <a:ext cx="10515600" cy="4114800"/>
          </a:xfrm>
        </p:spPr>
        <p:txBody>
          <a:bodyPr/>
          <a:lstStyle/>
          <a:p>
            <a:endParaRPr lang="en-US" dirty="0"/>
          </a:p>
        </p:txBody>
      </p:sp>
    </p:spTree>
    <p:extLst>
      <p:ext uri="{BB962C8B-B14F-4D97-AF65-F5344CB8AC3E}">
        <p14:creationId xmlns:p14="http://schemas.microsoft.com/office/powerpoint/2010/main" val="3142765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pic>
        <p:nvPicPr>
          <p:cNvPr id="18" name="Picture 17" descr="University of Iowa Logo in tab">
            <a:extLst>
              <a:ext uri="{FF2B5EF4-FFF2-40B4-BE49-F238E27FC236}">
                <a16:creationId xmlns:a16="http://schemas.microsoft.com/office/drawing/2014/main" id="{3F3707A5-781C-0544-BEBE-D5FFCC2755C1}"/>
              </a:ext>
            </a:extLst>
          </p:cNvPr>
          <p:cNvPicPr>
            <a:picLocks noChangeAspect="1"/>
          </p:cNvPicPr>
          <p:nvPr userDrawn="1"/>
        </p:nvPicPr>
        <p:blipFill>
          <a:blip r:embed="rId2"/>
          <a:stretch>
            <a:fillRect/>
          </a:stretch>
        </p:blipFill>
        <p:spPr>
          <a:xfrm>
            <a:off x="8625016" y="0"/>
            <a:ext cx="2693773" cy="1279542"/>
          </a:xfrm>
          <a:prstGeom prst="rect">
            <a:avLst/>
          </a:prstGeom>
        </p:spPr>
      </p:pic>
      <p:sp>
        <p:nvSpPr>
          <p:cNvPr id="19" name="Title 1">
            <a:extLst>
              <a:ext uri="{FF2B5EF4-FFF2-40B4-BE49-F238E27FC236}">
                <a16:creationId xmlns:a16="http://schemas.microsoft.com/office/drawing/2014/main" id="{AC533B8E-DBF3-664D-901D-8735DE775212}"/>
              </a:ext>
            </a:extLst>
          </p:cNvPr>
          <p:cNvSpPr>
            <a:spLocks noGrp="1"/>
          </p:cNvSpPr>
          <p:nvPr>
            <p:ph type="ctrTitle" hasCustomPrompt="1"/>
          </p:nvPr>
        </p:nvSpPr>
        <p:spPr>
          <a:xfrm>
            <a:off x="838199" y="3367174"/>
            <a:ext cx="9144000" cy="1843238"/>
          </a:xfrm>
        </p:spPr>
        <p:txBody>
          <a:bodyPr anchor="t" anchorCtr="0">
            <a:normAutofit/>
          </a:bodyPr>
          <a:lstStyle>
            <a:lvl1pPr algn="l">
              <a:defRPr sz="6000" b="1">
                <a:solidFill>
                  <a:schemeClr val="bg1"/>
                </a:solidFill>
                <a:latin typeface="Arial" panose="020B0604020202020204" pitchFamily="34" charset="0"/>
                <a:cs typeface="Arial" panose="020B0604020202020204" pitchFamily="34" charset="0"/>
              </a:defRPr>
            </a:lvl1pPr>
          </a:lstStyle>
          <a:p>
            <a:r>
              <a:rPr lang="en-US" dirty="0"/>
              <a:t>Closing Slide Header</a:t>
            </a:r>
          </a:p>
        </p:txBody>
      </p:sp>
      <p:sp>
        <p:nvSpPr>
          <p:cNvPr id="20" name="Footer Placeholder 4">
            <a:extLst>
              <a:ext uri="{FF2B5EF4-FFF2-40B4-BE49-F238E27FC236}">
                <a16:creationId xmlns:a16="http://schemas.microsoft.com/office/drawing/2014/main" id="{4D36833F-B2C7-1C49-9947-A60C1ACB0296}"/>
              </a:ext>
            </a:extLst>
          </p:cNvPr>
          <p:cNvSpPr>
            <a:spLocks noGrp="1"/>
          </p:cNvSpPr>
          <p:nvPr>
            <p:ph type="ftr" sz="quarter" idx="3"/>
          </p:nvPr>
        </p:nvSpPr>
        <p:spPr>
          <a:xfrm>
            <a:off x="850556" y="2463766"/>
            <a:ext cx="8684173" cy="365125"/>
          </a:xfrm>
          <a:prstGeom prst="rect">
            <a:avLst/>
          </a:prstGeom>
          <a:noFill/>
        </p:spPr>
        <p:txBody>
          <a:bodyPr vert="horz" lIns="91440" tIns="45720" rIns="91440" bIns="45720" rtlCol="0" anchor="ctr"/>
          <a:lstStyle>
            <a:lvl1pPr algn="l">
              <a:defRPr sz="2400" b="0">
                <a:solidFill>
                  <a:schemeClr val="bg1"/>
                </a:solidFill>
              </a:defRPr>
            </a:lvl1pPr>
          </a:lstStyle>
          <a:p>
            <a:r>
              <a:rPr lang="en-US"/>
              <a:t>College of Public Health</a:t>
            </a:r>
            <a:endParaRPr lang="en-US" dirty="0"/>
          </a:p>
        </p:txBody>
      </p:sp>
      <p:cxnSp>
        <p:nvCxnSpPr>
          <p:cNvPr id="21" name="Straight Connector 20">
            <a:extLst>
              <a:ext uri="{FF2B5EF4-FFF2-40B4-BE49-F238E27FC236}">
                <a16:creationId xmlns:a16="http://schemas.microsoft.com/office/drawing/2014/main" id="{4F7216A4-2452-1B4B-AE0D-122E7F5A5965}"/>
              </a:ext>
            </a:extLst>
          </p:cNvPr>
          <p:cNvCxnSpPr>
            <a:cxnSpLocks/>
          </p:cNvCxnSpPr>
          <p:nvPr userDrawn="1"/>
        </p:nvCxnSpPr>
        <p:spPr>
          <a:xfrm>
            <a:off x="974127" y="3029213"/>
            <a:ext cx="768531" cy="0"/>
          </a:xfrm>
          <a:prstGeom prst="line">
            <a:avLst/>
          </a:prstGeom>
          <a:ln w="635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3638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ogo Only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948C9EC-F08C-634B-9436-0DC9CB28E3D9}"/>
              </a:ext>
            </a:extLst>
          </p:cNvPr>
          <p:cNvPicPr>
            <a:picLocks noChangeAspect="1"/>
          </p:cNvPicPr>
          <p:nvPr userDrawn="1"/>
        </p:nvPicPr>
        <p:blipFill>
          <a:blip r:embed="rId2"/>
          <a:stretch>
            <a:fillRect/>
          </a:stretch>
        </p:blipFill>
        <p:spPr>
          <a:xfrm>
            <a:off x="2286000" y="1524000"/>
            <a:ext cx="7620000" cy="3810000"/>
          </a:xfrm>
          <a:prstGeom prst="rect">
            <a:avLst/>
          </a:prstGeom>
        </p:spPr>
      </p:pic>
    </p:spTree>
    <p:extLst>
      <p:ext uri="{BB962C8B-B14F-4D97-AF65-F5344CB8AC3E}">
        <p14:creationId xmlns:p14="http://schemas.microsoft.com/office/powerpoint/2010/main" val="2846242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ac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838199" y="2677626"/>
            <a:ext cx="9144000" cy="1843238"/>
          </a:xfrm>
        </p:spPr>
        <p:txBody>
          <a:bodyPr anchor="t" anchorCtr="0">
            <a:normAutofit/>
          </a:bodyPr>
          <a:lstStyle>
            <a:lvl1pPr algn="l">
              <a:defRPr sz="6000" b="1">
                <a:solidFill>
                  <a:schemeClr val="bg1"/>
                </a:solidFill>
                <a:latin typeface="Arial" panose="020B0604020202020204" pitchFamily="34" charset="0"/>
                <a:cs typeface="Arial" panose="020B0604020202020204" pitchFamily="34" charset="0"/>
              </a:defRPr>
            </a:lvl1pPr>
          </a:lstStyle>
          <a:p>
            <a:r>
              <a:rPr lang="en-US" dirty="0"/>
              <a:t>Presentation Title Goes Right Here</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838199" y="4709626"/>
            <a:ext cx="9144000" cy="407460"/>
          </a:xfrm>
        </p:spPr>
        <p:txBody>
          <a:bodyPr/>
          <a:lstStyle>
            <a:lvl1pPr marL="0" indent="0" algn="l">
              <a:buNone/>
              <a:defRPr sz="2400" b="1">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PRESENTATION SUBTITLE</a:t>
            </a:r>
          </a:p>
        </p:txBody>
      </p:sp>
      <p:sp>
        <p:nvSpPr>
          <p:cNvPr id="6" name="Text Placeholder 15">
            <a:extLst>
              <a:ext uri="{FF2B5EF4-FFF2-40B4-BE49-F238E27FC236}">
                <a16:creationId xmlns:a16="http://schemas.microsoft.com/office/drawing/2014/main" id="{2BBC7A98-1B1E-8545-AABD-0F79723A230C}"/>
              </a:ext>
            </a:extLst>
          </p:cNvPr>
          <p:cNvSpPr>
            <a:spLocks noGrp="1"/>
          </p:cNvSpPr>
          <p:nvPr>
            <p:ph type="body" sz="quarter" idx="10" hasCustomPrompt="1"/>
          </p:nvPr>
        </p:nvSpPr>
        <p:spPr>
          <a:xfrm>
            <a:off x="838199" y="5087150"/>
            <a:ext cx="9144000" cy="463108"/>
          </a:xfrm>
        </p:spPr>
        <p:txBody>
          <a:bodyPr>
            <a:normAutofit/>
          </a:bodyPr>
          <a:lstStyle>
            <a:lvl1pPr marL="0" indent="0">
              <a:buNone/>
              <a:defRPr sz="2400">
                <a:solidFill>
                  <a:schemeClr val="bg1"/>
                </a:solidFill>
              </a:defRPr>
            </a:lvl1pPr>
            <a:lvl2pPr marL="457189" indent="0">
              <a:buNone/>
              <a:defRPr/>
            </a:lvl2pPr>
            <a:lvl3pPr marL="914377" indent="0">
              <a:buNone/>
              <a:defRPr/>
            </a:lvl3pPr>
            <a:lvl4pPr marL="1371566" indent="0">
              <a:buNone/>
              <a:defRPr/>
            </a:lvl4pPr>
            <a:lvl5pPr marL="1828754" indent="0">
              <a:buNone/>
              <a:defRPr/>
            </a:lvl5pPr>
          </a:lstStyle>
          <a:p>
            <a:pPr lvl="0"/>
            <a:r>
              <a:rPr lang="en-US" dirty="0"/>
              <a:t>Month XX, 2020</a:t>
            </a:r>
          </a:p>
        </p:txBody>
      </p:sp>
      <p:sp>
        <p:nvSpPr>
          <p:cNvPr id="7" name="Footer Placeholder 4">
            <a:extLst>
              <a:ext uri="{FF2B5EF4-FFF2-40B4-BE49-F238E27FC236}">
                <a16:creationId xmlns:a16="http://schemas.microsoft.com/office/drawing/2014/main" id="{AA810B86-CAB7-EA43-BC2F-6E66762DC8D3}"/>
              </a:ext>
            </a:extLst>
          </p:cNvPr>
          <p:cNvSpPr>
            <a:spLocks noGrp="1"/>
          </p:cNvSpPr>
          <p:nvPr>
            <p:ph type="ftr" sz="quarter" idx="3"/>
          </p:nvPr>
        </p:nvSpPr>
        <p:spPr>
          <a:xfrm>
            <a:off x="850556" y="1774218"/>
            <a:ext cx="8684173" cy="365125"/>
          </a:xfrm>
          <a:prstGeom prst="rect">
            <a:avLst/>
          </a:prstGeom>
          <a:noFill/>
        </p:spPr>
        <p:txBody>
          <a:bodyPr vert="horz" lIns="91440" tIns="45720" rIns="91440" bIns="45720" rtlCol="0" anchor="ctr"/>
          <a:lstStyle>
            <a:lvl1pPr algn="l">
              <a:defRPr sz="2400" b="0">
                <a:solidFill>
                  <a:schemeClr val="bg1"/>
                </a:solidFill>
              </a:defRPr>
            </a:lvl1pPr>
          </a:lstStyle>
          <a:p>
            <a:r>
              <a:rPr lang="en-US"/>
              <a:t>College of Public Health</a:t>
            </a:r>
            <a:endParaRPr lang="en-US" dirty="0"/>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974127" y="2339665"/>
            <a:ext cx="768531"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16" name="Picture 15" descr="University of Iowa Logo in tab">
            <a:extLst>
              <a:ext uri="{FF2B5EF4-FFF2-40B4-BE49-F238E27FC236}">
                <a16:creationId xmlns:a16="http://schemas.microsoft.com/office/drawing/2014/main" id="{8B51AF24-FB2E-1240-9EF9-F0F501C2FF78}"/>
              </a:ext>
            </a:extLst>
          </p:cNvPr>
          <p:cNvPicPr>
            <a:picLocks noChangeAspect="1"/>
          </p:cNvPicPr>
          <p:nvPr userDrawn="1"/>
        </p:nvPicPr>
        <p:blipFill>
          <a:blip r:embed="rId2"/>
          <a:stretch>
            <a:fillRect/>
          </a:stretch>
        </p:blipFill>
        <p:spPr>
          <a:xfrm>
            <a:off x="8625016" y="0"/>
            <a:ext cx="2693773" cy="1279542"/>
          </a:xfrm>
          <a:prstGeom prst="rect">
            <a:avLst/>
          </a:prstGeom>
        </p:spPr>
      </p:pic>
    </p:spTree>
    <p:extLst>
      <p:ext uri="{BB962C8B-B14F-4D97-AF65-F5344CB8AC3E}">
        <p14:creationId xmlns:p14="http://schemas.microsoft.com/office/powerpoint/2010/main" val="3559901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Slide – Solid Blac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838199" y="2677626"/>
            <a:ext cx="9144000" cy="992326"/>
          </a:xfrm>
        </p:spPr>
        <p:txBody>
          <a:bodyPr anchor="t" anchorCtr="0">
            <a:normAutofit/>
          </a:bodyPr>
          <a:lstStyle>
            <a:lvl1pPr algn="l">
              <a:defRPr sz="6000" b="1">
                <a:solidFill>
                  <a:schemeClr val="bg1"/>
                </a:solidFill>
                <a:latin typeface="Arial" panose="020B0604020202020204" pitchFamily="34" charset="0"/>
                <a:cs typeface="Arial" panose="020B0604020202020204" pitchFamily="34" charset="0"/>
              </a:defRPr>
            </a:lvl1pPr>
          </a:lstStyle>
          <a:p>
            <a:r>
              <a:rPr lang="en-US" dirty="0"/>
              <a:t>Section Header</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838199" y="3637441"/>
            <a:ext cx="9144000" cy="407460"/>
          </a:xfrm>
        </p:spPr>
        <p:txBody>
          <a:bodyPr/>
          <a:lstStyle>
            <a:lvl1pPr marL="0" indent="0" algn="l">
              <a:buNone/>
              <a:defRPr sz="2400" b="1">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SECTION SUBTITLE</a:t>
            </a:r>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974127" y="2450876"/>
            <a:ext cx="768531" cy="0"/>
          </a:xfrm>
          <a:prstGeom prst="line">
            <a:avLst/>
          </a:prstGeom>
          <a:ln w="635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7938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Slide – Solid G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BAE84-700B-054E-8730-2262E5327E60}"/>
              </a:ext>
            </a:extLst>
          </p:cNvPr>
          <p:cNvSpPr>
            <a:spLocks noGrp="1"/>
          </p:cNvSpPr>
          <p:nvPr>
            <p:ph type="ctrTitle" hasCustomPrompt="1"/>
          </p:nvPr>
        </p:nvSpPr>
        <p:spPr>
          <a:xfrm>
            <a:off x="838199" y="2677626"/>
            <a:ext cx="9144000" cy="992326"/>
          </a:xfrm>
        </p:spPr>
        <p:txBody>
          <a:bodyPr anchor="t" anchorCtr="0">
            <a:normAutofit/>
          </a:bodyPr>
          <a:lstStyle>
            <a:lvl1pPr algn="l">
              <a:defRPr sz="6000" b="1">
                <a:solidFill>
                  <a:schemeClr val="tx1"/>
                </a:solidFill>
                <a:latin typeface="Arial" panose="020B0604020202020204" pitchFamily="34" charset="0"/>
                <a:cs typeface="Arial" panose="020B0604020202020204" pitchFamily="34" charset="0"/>
              </a:defRPr>
            </a:lvl1pPr>
          </a:lstStyle>
          <a:p>
            <a:r>
              <a:rPr lang="en-US" dirty="0"/>
              <a:t>Section Header</a:t>
            </a:r>
          </a:p>
        </p:txBody>
      </p:sp>
      <p:sp>
        <p:nvSpPr>
          <p:cNvPr id="5" name="Subtitle 2">
            <a:extLst>
              <a:ext uri="{FF2B5EF4-FFF2-40B4-BE49-F238E27FC236}">
                <a16:creationId xmlns:a16="http://schemas.microsoft.com/office/drawing/2014/main" id="{7055E247-542B-D541-8F36-DBA97343BC92}"/>
              </a:ext>
            </a:extLst>
          </p:cNvPr>
          <p:cNvSpPr>
            <a:spLocks noGrp="1"/>
          </p:cNvSpPr>
          <p:nvPr>
            <p:ph type="subTitle" idx="1" hasCustomPrompt="1"/>
          </p:nvPr>
        </p:nvSpPr>
        <p:spPr>
          <a:xfrm>
            <a:off x="838199" y="3637441"/>
            <a:ext cx="9144000" cy="407460"/>
          </a:xfrm>
        </p:spPr>
        <p:txBody>
          <a:bodyPr/>
          <a:lstStyle>
            <a:lvl1pPr marL="0" indent="0" algn="l">
              <a:buNone/>
              <a:defRPr sz="2400" b="1">
                <a:solidFill>
                  <a:schemeClr val="tx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SECTION SUBTITLE</a:t>
            </a:r>
          </a:p>
        </p:txBody>
      </p:sp>
      <p:cxnSp>
        <p:nvCxnSpPr>
          <p:cNvPr id="8" name="Straight Connector 7">
            <a:extLst>
              <a:ext uri="{FF2B5EF4-FFF2-40B4-BE49-F238E27FC236}">
                <a16:creationId xmlns:a16="http://schemas.microsoft.com/office/drawing/2014/main" id="{C4E1A789-3A04-9240-BCEC-3DACF2B52870}"/>
              </a:ext>
            </a:extLst>
          </p:cNvPr>
          <p:cNvCxnSpPr>
            <a:cxnSpLocks/>
          </p:cNvCxnSpPr>
          <p:nvPr userDrawn="1"/>
        </p:nvCxnSpPr>
        <p:spPr>
          <a:xfrm>
            <a:off x="974127" y="2450876"/>
            <a:ext cx="768531" cy="0"/>
          </a:xfrm>
          <a:prstGeom prst="line">
            <a:avLst/>
          </a:prstGeom>
          <a:ln w="635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1272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Slide – Photo Background">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5FFEA7CF-83E7-764C-ABBA-82BBDBDAEC0D}"/>
              </a:ext>
            </a:extLst>
          </p:cNvPr>
          <p:cNvSpPr>
            <a:spLocks noGrp="1"/>
          </p:cNvSpPr>
          <p:nvPr>
            <p:ph type="pic" sz="quarter" idx="11"/>
          </p:nvPr>
        </p:nvSpPr>
        <p:spPr>
          <a:xfrm>
            <a:off x="0" y="0"/>
            <a:ext cx="12192000" cy="6858000"/>
          </a:xfrm>
        </p:spPr>
        <p:txBody>
          <a:bodyPr anchor="ctr" anchorCtr="0"/>
          <a:lstStyle>
            <a:lvl1pPr marL="0" indent="0" algn="ctr">
              <a:buNone/>
              <a:defRPr>
                <a:solidFill>
                  <a:schemeClr val="accent3"/>
                </a:solidFill>
              </a:defRPr>
            </a:lvl1pPr>
          </a:lstStyle>
          <a:p>
            <a:r>
              <a:rPr lang="en-US" dirty="0"/>
              <a:t>Click icon to add picture</a:t>
            </a:r>
          </a:p>
        </p:txBody>
      </p:sp>
      <p:sp>
        <p:nvSpPr>
          <p:cNvPr id="7" name="Text Placeholder 6">
            <a:extLst>
              <a:ext uri="{FF2B5EF4-FFF2-40B4-BE49-F238E27FC236}">
                <a16:creationId xmlns:a16="http://schemas.microsoft.com/office/drawing/2014/main" id="{8E5B506F-BBA1-9842-893B-0EB9BFBD1D66}"/>
              </a:ext>
            </a:extLst>
          </p:cNvPr>
          <p:cNvSpPr>
            <a:spLocks noGrp="1"/>
          </p:cNvSpPr>
          <p:nvPr>
            <p:ph type="body" sz="quarter" idx="12" hasCustomPrompt="1"/>
          </p:nvPr>
        </p:nvSpPr>
        <p:spPr>
          <a:xfrm>
            <a:off x="1072633" y="2316951"/>
            <a:ext cx="4769254" cy="707886"/>
          </a:xfrm>
          <a:solidFill>
            <a:schemeClr val="accent1"/>
          </a:solidFill>
        </p:spPr>
        <p:txBody>
          <a:bodyPr vert="horz" wrap="none" lIns="91440" anchor="ctr" anchorCtr="0">
            <a:spAutoFit/>
          </a:bodyPr>
          <a:lstStyle>
            <a:lvl1pPr marL="0" indent="0">
              <a:buNone/>
              <a:defRPr sz="4000" b="1"/>
            </a:lvl1pPr>
            <a:lvl2pPr marL="457189" indent="0">
              <a:buNone/>
              <a:defRPr/>
            </a:lvl2pPr>
            <a:lvl3pPr marL="914377" indent="0">
              <a:buNone/>
              <a:defRPr/>
            </a:lvl3pPr>
            <a:lvl4pPr marL="1371566" indent="0">
              <a:buNone/>
              <a:defRPr/>
            </a:lvl4pPr>
            <a:lvl5pPr marL="1828754" indent="0">
              <a:buNone/>
              <a:defRPr/>
            </a:lvl5pPr>
          </a:lstStyle>
          <a:p>
            <a:pPr lvl="0"/>
            <a:r>
              <a:rPr lang="en-US" dirty="0"/>
              <a:t>SECTION HEADER</a:t>
            </a:r>
          </a:p>
        </p:txBody>
      </p:sp>
    </p:spTree>
    <p:extLst>
      <p:ext uri="{BB962C8B-B14F-4D97-AF65-F5344CB8AC3E}">
        <p14:creationId xmlns:p14="http://schemas.microsoft.com/office/powerpoint/2010/main" val="3431613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obj" preserve="1">
  <p:cSld name="Bullet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3"/>
            <a:ext cx="12192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p:nvPr>
        </p:nvSpPr>
        <p:spPr>
          <a:xfrm>
            <a:off x="739345" y="494273"/>
            <a:ext cx="10515600" cy="869089"/>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838200" y="1591689"/>
            <a:ext cx="10515600" cy="4388698"/>
          </a:xfrm>
        </p:spPr>
        <p:txBody>
          <a:bodyPr/>
          <a:lstStyle>
            <a:lvl1pPr marL="228594" indent="-228594">
              <a:buSzPct val="95000"/>
              <a:buFontTx/>
              <a:buBlip>
                <a:blip r:embed="rId2"/>
              </a:buBlip>
              <a:defRPr/>
            </a:lvl1pPr>
            <a:lvl2pPr marL="685783" indent="-228594">
              <a:buClr>
                <a:schemeClr val="tx2"/>
              </a:buClr>
              <a:buSzPct val="100000"/>
              <a:buFont typeface="Arial" panose="020B0604020202020204" pitchFamily="34" charset="0"/>
              <a:buChar char="•"/>
              <a:defRPr/>
            </a:lvl2pPr>
            <a:lvl3pPr marL="1142971" indent="-228594">
              <a:buClr>
                <a:schemeClr val="tx2"/>
              </a:buClr>
              <a:buSzPct val="100000"/>
              <a:buFont typeface="Arial" panose="020B0604020202020204" pitchFamily="34" charset="0"/>
              <a:buChar char="•"/>
              <a:defRPr/>
            </a:lvl3pPr>
            <a:lvl4pPr marL="1600160" indent="-228594">
              <a:buClr>
                <a:schemeClr val="tx2"/>
              </a:buClr>
              <a:buSzPct val="100000"/>
              <a:buFont typeface="Arial" panose="020B0604020202020204" pitchFamily="34" charset="0"/>
              <a:buChar char="•"/>
              <a:defRPr/>
            </a:lvl4pPr>
            <a:lvl5pPr marL="2057349" indent="-228594">
              <a:buClr>
                <a:schemeClr val="tx2"/>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a:extLst>
              <a:ext uri="{FF2B5EF4-FFF2-40B4-BE49-F238E27FC236}">
                <a16:creationId xmlns:a16="http://schemas.microsoft.com/office/drawing/2014/main" id="{4BDC48E3-2023-0242-985D-69E25BFFF8AD}"/>
              </a:ext>
            </a:extLst>
          </p:cNvPr>
          <p:cNvSpPr>
            <a:spLocks noGrp="1"/>
          </p:cNvSpPr>
          <p:nvPr>
            <p:ph type="ftr" sz="quarter" idx="3"/>
          </p:nvPr>
        </p:nvSpPr>
        <p:spPr>
          <a:xfrm>
            <a:off x="2519854" y="6441194"/>
            <a:ext cx="8684173" cy="365125"/>
          </a:xfrm>
          <a:prstGeom prst="rect">
            <a:avLst/>
          </a:prstGeom>
        </p:spPr>
        <p:txBody>
          <a:bodyPr vert="horz" lIns="91440" tIns="45720" rIns="91440" bIns="45720" rtlCol="0" anchor="ctr"/>
          <a:lstStyle>
            <a:lvl1pPr algn="l">
              <a:defRPr sz="1400" b="1">
                <a:solidFill>
                  <a:schemeClr val="bg1"/>
                </a:solidFill>
              </a:defRPr>
            </a:lvl1pPr>
          </a:lstStyle>
          <a:p>
            <a:r>
              <a:rPr lang="en-US"/>
              <a:t>College of Public Health</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838201" y="1363362"/>
            <a:ext cx="768531"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13" name="Picture 12" descr="University of Iowa Logo in tab">
            <a:extLst>
              <a:ext uri="{FF2B5EF4-FFF2-40B4-BE49-F238E27FC236}">
                <a16:creationId xmlns:a16="http://schemas.microsoft.com/office/drawing/2014/main" id="{F51089BB-12B1-B240-94C3-C431E554F07B}"/>
              </a:ext>
            </a:extLst>
          </p:cNvPr>
          <p:cNvPicPr>
            <a:picLocks noChangeAspect="1"/>
          </p:cNvPicPr>
          <p:nvPr userDrawn="1"/>
        </p:nvPicPr>
        <p:blipFill>
          <a:blip r:embed="rId3"/>
          <a:stretch>
            <a:fillRect/>
          </a:stretch>
        </p:blipFill>
        <p:spPr>
          <a:xfrm>
            <a:off x="838200" y="6131557"/>
            <a:ext cx="1545021" cy="733885"/>
          </a:xfrm>
          <a:prstGeom prst="rect">
            <a:avLst/>
          </a:prstGeom>
        </p:spPr>
      </p:pic>
    </p:spTree>
    <p:extLst>
      <p:ext uri="{BB962C8B-B14F-4D97-AF65-F5344CB8AC3E}">
        <p14:creationId xmlns:p14="http://schemas.microsoft.com/office/powerpoint/2010/main" val="691165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Bullet Slide - 2 Line Titl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D6EBBA0-2B0E-FB4D-B3E3-D6D8CFD2D304}"/>
              </a:ext>
            </a:extLst>
          </p:cNvPr>
          <p:cNvSpPr/>
          <p:nvPr userDrawn="1"/>
        </p:nvSpPr>
        <p:spPr>
          <a:xfrm>
            <a:off x="0" y="6389513"/>
            <a:ext cx="12192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dirty="0">
              <a:latin typeface="Arial" panose="020B0604020202020204" pitchFamily="34" charset="0"/>
            </a:endParaRPr>
          </a:p>
        </p:txBody>
      </p:sp>
      <p:sp>
        <p:nvSpPr>
          <p:cNvPr id="2" name="Title 1">
            <a:extLst>
              <a:ext uri="{FF2B5EF4-FFF2-40B4-BE49-F238E27FC236}">
                <a16:creationId xmlns:a16="http://schemas.microsoft.com/office/drawing/2014/main" id="{045AAEF4-B950-814D-A811-CD17BDDF049C}"/>
              </a:ext>
            </a:extLst>
          </p:cNvPr>
          <p:cNvSpPr>
            <a:spLocks noGrp="1"/>
          </p:cNvSpPr>
          <p:nvPr>
            <p:ph type="title" hasCustomPrompt="1"/>
          </p:nvPr>
        </p:nvSpPr>
        <p:spPr>
          <a:xfrm>
            <a:off x="764059" y="365127"/>
            <a:ext cx="10515600" cy="1331865"/>
          </a:xfrm>
        </p:spPr>
        <p:txBody>
          <a:bodyPr/>
          <a:lstStyle/>
          <a:p>
            <a:r>
              <a:rPr lang="en-US" dirty="0"/>
              <a:t>Click to edit Master title style </a:t>
            </a:r>
            <a:br>
              <a:rPr lang="en-US" dirty="0"/>
            </a:br>
            <a:r>
              <a:rPr lang="en-US" dirty="0"/>
              <a:t>that runs to two lines</a:t>
            </a: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838200" y="1987101"/>
            <a:ext cx="10515600" cy="4018000"/>
          </a:xfrm>
        </p:spPr>
        <p:txBody>
          <a:bodyPr/>
          <a:lstStyle>
            <a:lvl1pPr marL="228594" indent="-228594">
              <a:buSzPct val="95000"/>
              <a:buFontTx/>
              <a:buBlip>
                <a:blip r:embed="rId2"/>
              </a:buBlip>
              <a:defRPr/>
            </a:lvl1pPr>
            <a:lvl2pPr marL="685783" indent="-228594">
              <a:buClr>
                <a:schemeClr val="tx2"/>
              </a:buClr>
              <a:buSzPct val="100000"/>
              <a:buFont typeface="Arial" panose="020B0604020202020204" pitchFamily="34" charset="0"/>
              <a:buChar char="•"/>
              <a:defRPr/>
            </a:lvl2pPr>
            <a:lvl3pPr marL="1142971" indent="-228594">
              <a:buClr>
                <a:schemeClr val="tx2"/>
              </a:buClr>
              <a:buSzPct val="100000"/>
              <a:buFont typeface="Arial" panose="020B0604020202020204" pitchFamily="34" charset="0"/>
              <a:buChar char="•"/>
              <a:defRPr/>
            </a:lvl3pPr>
            <a:lvl4pPr marL="1600160" indent="-228594">
              <a:buClr>
                <a:schemeClr val="tx2"/>
              </a:buClr>
              <a:buSzPct val="100000"/>
              <a:buFont typeface="Arial" panose="020B0604020202020204" pitchFamily="34" charset="0"/>
              <a:buChar char="•"/>
              <a:defRPr/>
            </a:lvl4pPr>
            <a:lvl5pPr marL="2057349" indent="-228594">
              <a:buClr>
                <a:schemeClr val="tx2"/>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a:extLst>
              <a:ext uri="{FF2B5EF4-FFF2-40B4-BE49-F238E27FC236}">
                <a16:creationId xmlns:a16="http://schemas.microsoft.com/office/drawing/2014/main" id="{4BDC48E3-2023-0242-985D-69E25BFFF8AD}"/>
              </a:ext>
            </a:extLst>
          </p:cNvPr>
          <p:cNvSpPr>
            <a:spLocks noGrp="1"/>
          </p:cNvSpPr>
          <p:nvPr>
            <p:ph type="ftr" sz="quarter" idx="3"/>
          </p:nvPr>
        </p:nvSpPr>
        <p:spPr>
          <a:xfrm>
            <a:off x="2519854" y="6441194"/>
            <a:ext cx="8684173" cy="365125"/>
          </a:xfrm>
          <a:prstGeom prst="rect">
            <a:avLst/>
          </a:prstGeom>
        </p:spPr>
        <p:txBody>
          <a:bodyPr vert="horz" lIns="91440" tIns="45720" rIns="91440" bIns="45720" rtlCol="0" anchor="ctr"/>
          <a:lstStyle>
            <a:lvl1pPr algn="l">
              <a:defRPr sz="1400" b="1">
                <a:solidFill>
                  <a:schemeClr val="bg1"/>
                </a:solidFill>
              </a:defRPr>
            </a:lvl1pPr>
          </a:lstStyle>
          <a:p>
            <a:r>
              <a:rPr lang="en-US"/>
              <a:t>College of Public Health</a:t>
            </a:r>
            <a:endParaRPr lang="en-US" dirty="0"/>
          </a:p>
        </p:txBody>
      </p:sp>
      <p:cxnSp>
        <p:nvCxnSpPr>
          <p:cNvPr id="8" name="Straight Connector 7">
            <a:extLst>
              <a:ext uri="{FF2B5EF4-FFF2-40B4-BE49-F238E27FC236}">
                <a16:creationId xmlns:a16="http://schemas.microsoft.com/office/drawing/2014/main" id="{CBB5BDD8-8221-F040-8AE0-3F33C4E24CA0}"/>
              </a:ext>
            </a:extLst>
          </p:cNvPr>
          <p:cNvCxnSpPr>
            <a:cxnSpLocks/>
          </p:cNvCxnSpPr>
          <p:nvPr userDrawn="1"/>
        </p:nvCxnSpPr>
        <p:spPr>
          <a:xfrm>
            <a:off x="838201" y="1734062"/>
            <a:ext cx="768531"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11" name="Picture 10" descr="University of Iowa Logo in tab">
            <a:extLst>
              <a:ext uri="{FF2B5EF4-FFF2-40B4-BE49-F238E27FC236}">
                <a16:creationId xmlns:a16="http://schemas.microsoft.com/office/drawing/2014/main" id="{CFF14CD2-6839-EF4B-BE95-D8FF44EDAFE3}"/>
              </a:ext>
            </a:extLst>
          </p:cNvPr>
          <p:cNvPicPr>
            <a:picLocks noChangeAspect="1"/>
          </p:cNvPicPr>
          <p:nvPr userDrawn="1"/>
        </p:nvPicPr>
        <p:blipFill>
          <a:blip r:embed="rId3"/>
          <a:stretch>
            <a:fillRect/>
          </a:stretch>
        </p:blipFill>
        <p:spPr>
          <a:xfrm>
            <a:off x="838200" y="6131557"/>
            <a:ext cx="1545021" cy="733885"/>
          </a:xfrm>
          <a:prstGeom prst="rect">
            <a:avLst/>
          </a:prstGeom>
        </p:spPr>
      </p:pic>
    </p:spTree>
    <p:extLst>
      <p:ext uri="{BB962C8B-B14F-4D97-AF65-F5344CB8AC3E}">
        <p14:creationId xmlns:p14="http://schemas.microsoft.com/office/powerpoint/2010/main" val="2897963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ullet Slide - Photo">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E8E5D18-D14C-2E49-8475-3B6767E2DE9A}"/>
              </a:ext>
            </a:extLst>
          </p:cNvPr>
          <p:cNvSpPr/>
          <p:nvPr userDrawn="1"/>
        </p:nvSpPr>
        <p:spPr>
          <a:xfrm>
            <a:off x="0" y="6389513"/>
            <a:ext cx="12192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dirty="0">
              <a:latin typeface="Arial" panose="020B0604020202020204" pitchFamily="34" charset="0"/>
            </a:endParaRPr>
          </a:p>
        </p:txBody>
      </p:sp>
      <p:sp>
        <p:nvSpPr>
          <p:cNvPr id="3" name="Content Placeholder 2">
            <a:extLst>
              <a:ext uri="{FF2B5EF4-FFF2-40B4-BE49-F238E27FC236}">
                <a16:creationId xmlns:a16="http://schemas.microsoft.com/office/drawing/2014/main" id="{FACD2525-98F9-924C-B8E5-083B38E28238}"/>
              </a:ext>
            </a:extLst>
          </p:cNvPr>
          <p:cNvSpPr>
            <a:spLocks noGrp="1"/>
          </p:cNvSpPr>
          <p:nvPr>
            <p:ph idx="1"/>
          </p:nvPr>
        </p:nvSpPr>
        <p:spPr>
          <a:xfrm>
            <a:off x="838200" y="1962388"/>
            <a:ext cx="5562600" cy="3923407"/>
          </a:xfrm>
        </p:spPr>
        <p:txBody>
          <a:bodyPr/>
          <a:lstStyle>
            <a:lvl1pPr marL="228594" indent="-228594">
              <a:buSzPct val="950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4">
            <a:extLst>
              <a:ext uri="{FF2B5EF4-FFF2-40B4-BE49-F238E27FC236}">
                <a16:creationId xmlns:a16="http://schemas.microsoft.com/office/drawing/2014/main" id="{4BDC48E3-2023-0242-985D-69E25BFFF8AD}"/>
              </a:ext>
            </a:extLst>
          </p:cNvPr>
          <p:cNvSpPr>
            <a:spLocks noGrp="1"/>
          </p:cNvSpPr>
          <p:nvPr>
            <p:ph type="ftr" sz="quarter" idx="3"/>
          </p:nvPr>
        </p:nvSpPr>
        <p:spPr>
          <a:xfrm>
            <a:off x="2519854" y="6441194"/>
            <a:ext cx="8684173" cy="365125"/>
          </a:xfrm>
          <a:prstGeom prst="rect">
            <a:avLst/>
          </a:prstGeom>
        </p:spPr>
        <p:txBody>
          <a:bodyPr vert="horz" lIns="91440" tIns="45720" rIns="91440" bIns="45720" rtlCol="0" anchor="ctr"/>
          <a:lstStyle>
            <a:lvl1pPr algn="l">
              <a:defRPr sz="1400" b="1">
                <a:solidFill>
                  <a:schemeClr val="bg1"/>
                </a:solidFill>
              </a:defRPr>
            </a:lvl1pPr>
          </a:lstStyle>
          <a:p>
            <a:r>
              <a:rPr lang="en-US"/>
              <a:t>College of Public Health</a:t>
            </a:r>
            <a:endParaRPr lang="en-US" dirty="0"/>
          </a:p>
        </p:txBody>
      </p:sp>
      <p:sp>
        <p:nvSpPr>
          <p:cNvPr id="5" name="Picture Placeholder 4">
            <a:extLst>
              <a:ext uri="{FF2B5EF4-FFF2-40B4-BE49-F238E27FC236}">
                <a16:creationId xmlns:a16="http://schemas.microsoft.com/office/drawing/2014/main" id="{E42EEDE3-0B18-E049-BE23-974E50C72979}"/>
              </a:ext>
            </a:extLst>
          </p:cNvPr>
          <p:cNvSpPr>
            <a:spLocks noGrp="1"/>
          </p:cNvSpPr>
          <p:nvPr>
            <p:ph type="pic" sz="quarter" idx="11"/>
          </p:nvPr>
        </p:nvSpPr>
        <p:spPr>
          <a:xfrm>
            <a:off x="7159503" y="0"/>
            <a:ext cx="5029200" cy="6392452"/>
          </a:xfrm>
          <a:prstGeom prst="rect">
            <a:avLst/>
          </a:prstGeom>
        </p:spPr>
        <p:txBody>
          <a:bodyPr anchor="ctr" anchorCtr="0"/>
          <a:lstStyle>
            <a:lvl1pPr marL="0" indent="0" algn="ctr">
              <a:buNone/>
              <a:defRPr b="0" i="0">
                <a:solidFill>
                  <a:schemeClr val="accent3"/>
                </a:solidFill>
                <a:latin typeface="Arial" panose="020B0604020202020204" pitchFamily="34" charset="0"/>
              </a:defRPr>
            </a:lvl1pPr>
          </a:lstStyle>
          <a:p>
            <a:r>
              <a:rPr lang="en-US" dirty="0"/>
              <a:t>Click icon to add picture</a:t>
            </a:r>
          </a:p>
        </p:txBody>
      </p:sp>
      <p:sp>
        <p:nvSpPr>
          <p:cNvPr id="10" name="Title 1">
            <a:extLst>
              <a:ext uri="{FF2B5EF4-FFF2-40B4-BE49-F238E27FC236}">
                <a16:creationId xmlns:a16="http://schemas.microsoft.com/office/drawing/2014/main" id="{DACFD86F-631F-DB40-8919-BA8E20BF834E}"/>
              </a:ext>
            </a:extLst>
          </p:cNvPr>
          <p:cNvSpPr>
            <a:spLocks noGrp="1"/>
          </p:cNvSpPr>
          <p:nvPr>
            <p:ph type="title"/>
          </p:nvPr>
        </p:nvSpPr>
        <p:spPr>
          <a:xfrm>
            <a:off x="764058" y="365127"/>
            <a:ext cx="5636743" cy="1331865"/>
          </a:xfrm>
        </p:spPr>
        <p:txBody>
          <a:bodyPr/>
          <a:lstStyle/>
          <a:p>
            <a:r>
              <a:rPr lang="en-US" dirty="0"/>
              <a:t>Click to edit Master title style</a:t>
            </a:r>
          </a:p>
        </p:txBody>
      </p:sp>
      <p:cxnSp>
        <p:nvCxnSpPr>
          <p:cNvPr id="11" name="Straight Connector 10">
            <a:extLst>
              <a:ext uri="{FF2B5EF4-FFF2-40B4-BE49-F238E27FC236}">
                <a16:creationId xmlns:a16="http://schemas.microsoft.com/office/drawing/2014/main" id="{B7458B34-F735-D249-820C-C797A1F1FED6}"/>
              </a:ext>
            </a:extLst>
          </p:cNvPr>
          <p:cNvCxnSpPr>
            <a:cxnSpLocks/>
          </p:cNvCxnSpPr>
          <p:nvPr userDrawn="1"/>
        </p:nvCxnSpPr>
        <p:spPr>
          <a:xfrm>
            <a:off x="838201" y="1734062"/>
            <a:ext cx="768531" cy="0"/>
          </a:xfrm>
          <a:prstGeom prst="line">
            <a:avLst/>
          </a:prstGeom>
          <a:ln w="63500"/>
        </p:spPr>
        <p:style>
          <a:lnRef idx="1">
            <a:schemeClr val="accent1"/>
          </a:lnRef>
          <a:fillRef idx="0">
            <a:schemeClr val="accent1"/>
          </a:fillRef>
          <a:effectRef idx="0">
            <a:schemeClr val="accent1"/>
          </a:effectRef>
          <a:fontRef idx="minor">
            <a:schemeClr val="tx1"/>
          </a:fontRef>
        </p:style>
      </p:cxnSp>
      <p:pic>
        <p:nvPicPr>
          <p:cNvPr id="13" name="Picture 12" descr="University of Iowa Logo in tab">
            <a:extLst>
              <a:ext uri="{FF2B5EF4-FFF2-40B4-BE49-F238E27FC236}">
                <a16:creationId xmlns:a16="http://schemas.microsoft.com/office/drawing/2014/main" id="{331EC016-F850-1E4A-A65C-1A14626CEA65}"/>
              </a:ext>
            </a:extLst>
          </p:cNvPr>
          <p:cNvPicPr>
            <a:picLocks noChangeAspect="1"/>
          </p:cNvPicPr>
          <p:nvPr userDrawn="1"/>
        </p:nvPicPr>
        <p:blipFill>
          <a:blip r:embed="rId3"/>
          <a:stretch>
            <a:fillRect/>
          </a:stretch>
        </p:blipFill>
        <p:spPr>
          <a:xfrm>
            <a:off x="838200" y="6131557"/>
            <a:ext cx="1545021" cy="733885"/>
          </a:xfrm>
          <a:prstGeom prst="rect">
            <a:avLst/>
          </a:prstGeom>
        </p:spPr>
      </p:pic>
    </p:spTree>
    <p:extLst>
      <p:ext uri="{BB962C8B-B14F-4D97-AF65-F5344CB8AC3E}">
        <p14:creationId xmlns:p14="http://schemas.microsoft.com/office/powerpoint/2010/main" val="262550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ullet Slide - Photo Collag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8D99024-F68B-C04C-A2AC-E78D62D8E79D}"/>
              </a:ext>
            </a:extLst>
          </p:cNvPr>
          <p:cNvSpPr/>
          <p:nvPr userDrawn="1"/>
        </p:nvSpPr>
        <p:spPr>
          <a:xfrm>
            <a:off x="0" y="6389513"/>
            <a:ext cx="12192000" cy="4684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0" i="0" dirty="0">
              <a:latin typeface="Arial" panose="020B0604020202020204" pitchFamily="34" charset="0"/>
            </a:endParaRPr>
          </a:p>
        </p:txBody>
      </p:sp>
      <p:sp>
        <p:nvSpPr>
          <p:cNvPr id="7" name="Footer Placeholder 4">
            <a:extLst>
              <a:ext uri="{FF2B5EF4-FFF2-40B4-BE49-F238E27FC236}">
                <a16:creationId xmlns:a16="http://schemas.microsoft.com/office/drawing/2014/main" id="{4BDC48E3-2023-0242-985D-69E25BFFF8AD}"/>
              </a:ext>
            </a:extLst>
          </p:cNvPr>
          <p:cNvSpPr>
            <a:spLocks noGrp="1"/>
          </p:cNvSpPr>
          <p:nvPr>
            <p:ph type="ftr" sz="quarter" idx="3"/>
          </p:nvPr>
        </p:nvSpPr>
        <p:spPr>
          <a:xfrm>
            <a:off x="2519854" y="6441194"/>
            <a:ext cx="8684173" cy="365125"/>
          </a:xfrm>
          <a:prstGeom prst="rect">
            <a:avLst/>
          </a:prstGeom>
        </p:spPr>
        <p:txBody>
          <a:bodyPr vert="horz" lIns="91440" tIns="45720" rIns="91440" bIns="45720" rtlCol="0" anchor="ctr"/>
          <a:lstStyle>
            <a:lvl1pPr algn="l">
              <a:defRPr sz="1400" b="1">
                <a:solidFill>
                  <a:schemeClr val="bg1"/>
                </a:solidFill>
              </a:defRPr>
            </a:lvl1pPr>
          </a:lstStyle>
          <a:p>
            <a:r>
              <a:rPr lang="en-US"/>
              <a:t>College of Public Health</a:t>
            </a:r>
            <a:endParaRPr lang="en-US" dirty="0"/>
          </a:p>
        </p:txBody>
      </p:sp>
      <p:sp>
        <p:nvSpPr>
          <p:cNvPr id="6" name="Picture Placeholder 4">
            <a:extLst>
              <a:ext uri="{FF2B5EF4-FFF2-40B4-BE49-F238E27FC236}">
                <a16:creationId xmlns:a16="http://schemas.microsoft.com/office/drawing/2014/main" id="{3E5CE386-BEFE-FE49-A675-D93BEDF680BC}"/>
              </a:ext>
            </a:extLst>
          </p:cNvPr>
          <p:cNvSpPr>
            <a:spLocks noGrp="1"/>
          </p:cNvSpPr>
          <p:nvPr>
            <p:ph type="pic" sz="quarter" idx="11" hasCustomPrompt="1"/>
          </p:nvPr>
        </p:nvSpPr>
        <p:spPr>
          <a:xfrm>
            <a:off x="7170390" y="3243106"/>
            <a:ext cx="5021612" cy="3149712"/>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 Click icon to add picture </a:t>
            </a:r>
          </a:p>
        </p:txBody>
      </p:sp>
      <p:sp>
        <p:nvSpPr>
          <p:cNvPr id="8" name="Picture Placeholder 4">
            <a:extLst>
              <a:ext uri="{FF2B5EF4-FFF2-40B4-BE49-F238E27FC236}">
                <a16:creationId xmlns:a16="http://schemas.microsoft.com/office/drawing/2014/main" id="{04FCC643-718F-7645-8F8D-0BFC94D0506B}"/>
              </a:ext>
            </a:extLst>
          </p:cNvPr>
          <p:cNvSpPr>
            <a:spLocks noGrp="1"/>
          </p:cNvSpPr>
          <p:nvPr>
            <p:ph type="pic" sz="quarter" idx="14"/>
          </p:nvPr>
        </p:nvSpPr>
        <p:spPr>
          <a:xfrm>
            <a:off x="7159503" y="2"/>
            <a:ext cx="2483404" cy="3191425"/>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Click icon to add picture</a:t>
            </a:r>
          </a:p>
        </p:txBody>
      </p:sp>
      <p:sp>
        <p:nvSpPr>
          <p:cNvPr id="9" name="Picture Placeholder 4">
            <a:extLst>
              <a:ext uri="{FF2B5EF4-FFF2-40B4-BE49-F238E27FC236}">
                <a16:creationId xmlns:a16="http://schemas.microsoft.com/office/drawing/2014/main" id="{41C31617-CC11-4C42-B6D0-164DF6AFBF41}"/>
              </a:ext>
            </a:extLst>
          </p:cNvPr>
          <p:cNvSpPr>
            <a:spLocks noGrp="1"/>
          </p:cNvSpPr>
          <p:nvPr>
            <p:ph type="pic" sz="quarter" idx="15"/>
          </p:nvPr>
        </p:nvSpPr>
        <p:spPr>
          <a:xfrm>
            <a:off x="9695875" y="2"/>
            <a:ext cx="2483404" cy="3191425"/>
          </a:xfrm>
          <a:prstGeom prst="rect">
            <a:avLst/>
          </a:prstGeom>
        </p:spPr>
        <p:txBody>
          <a:bodyPr anchor="ctr" anchorCtr="0"/>
          <a:lstStyle>
            <a:lvl1pPr marL="0" indent="0" algn="ctr">
              <a:buNone/>
              <a:defRPr b="0" i="0">
                <a:solidFill>
                  <a:schemeClr val="accent3"/>
                </a:solidFill>
                <a:latin typeface="Arial" panose="020B0604020202020204" pitchFamily="34" charset="0"/>
                <a:cs typeface="Arial" panose="020B0604020202020204" pitchFamily="34" charset="0"/>
              </a:defRPr>
            </a:lvl1pPr>
          </a:lstStyle>
          <a:p>
            <a:r>
              <a:rPr lang="en-US" dirty="0"/>
              <a:t>Click icon to add picture</a:t>
            </a:r>
          </a:p>
        </p:txBody>
      </p:sp>
      <p:sp>
        <p:nvSpPr>
          <p:cNvPr id="16" name="Title 1">
            <a:extLst>
              <a:ext uri="{FF2B5EF4-FFF2-40B4-BE49-F238E27FC236}">
                <a16:creationId xmlns:a16="http://schemas.microsoft.com/office/drawing/2014/main" id="{7524483D-CFE3-E34D-BB74-CEDD541765E2}"/>
              </a:ext>
            </a:extLst>
          </p:cNvPr>
          <p:cNvSpPr>
            <a:spLocks noGrp="1"/>
          </p:cNvSpPr>
          <p:nvPr>
            <p:ph type="title"/>
          </p:nvPr>
        </p:nvSpPr>
        <p:spPr>
          <a:xfrm>
            <a:off x="751702" y="365127"/>
            <a:ext cx="5636743" cy="1331865"/>
          </a:xfrm>
        </p:spPr>
        <p:txBody>
          <a:bodyPr/>
          <a:lstStyle/>
          <a:p>
            <a:r>
              <a:rPr lang="en-US" dirty="0"/>
              <a:t>Click to edit Master title style</a:t>
            </a:r>
          </a:p>
        </p:txBody>
      </p:sp>
      <p:cxnSp>
        <p:nvCxnSpPr>
          <p:cNvPr id="17" name="Straight Connector 16">
            <a:extLst>
              <a:ext uri="{FF2B5EF4-FFF2-40B4-BE49-F238E27FC236}">
                <a16:creationId xmlns:a16="http://schemas.microsoft.com/office/drawing/2014/main" id="{EB28F420-DDD1-5E4A-9513-EAE252D759FE}"/>
              </a:ext>
            </a:extLst>
          </p:cNvPr>
          <p:cNvCxnSpPr>
            <a:cxnSpLocks/>
          </p:cNvCxnSpPr>
          <p:nvPr userDrawn="1"/>
        </p:nvCxnSpPr>
        <p:spPr>
          <a:xfrm>
            <a:off x="838201" y="1734062"/>
            <a:ext cx="768531"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18" name="Content Placeholder 2">
            <a:extLst>
              <a:ext uri="{FF2B5EF4-FFF2-40B4-BE49-F238E27FC236}">
                <a16:creationId xmlns:a16="http://schemas.microsoft.com/office/drawing/2014/main" id="{65D1D7B4-E242-C142-8F5F-F3301CC02498}"/>
              </a:ext>
            </a:extLst>
          </p:cNvPr>
          <p:cNvSpPr>
            <a:spLocks noGrp="1"/>
          </p:cNvSpPr>
          <p:nvPr>
            <p:ph idx="1"/>
          </p:nvPr>
        </p:nvSpPr>
        <p:spPr>
          <a:xfrm>
            <a:off x="838200" y="1962388"/>
            <a:ext cx="5562600" cy="3923407"/>
          </a:xfrm>
        </p:spPr>
        <p:txBody>
          <a:bodyPr/>
          <a:lstStyle>
            <a:lvl1pPr marL="228594" indent="-228594">
              <a:buSzPct val="950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9" name="Picture 18" descr="University of Iowa Logo in tab">
            <a:extLst>
              <a:ext uri="{FF2B5EF4-FFF2-40B4-BE49-F238E27FC236}">
                <a16:creationId xmlns:a16="http://schemas.microsoft.com/office/drawing/2014/main" id="{ED076C9B-2E43-A040-8258-28E87FCCDB9B}"/>
              </a:ext>
            </a:extLst>
          </p:cNvPr>
          <p:cNvPicPr>
            <a:picLocks noChangeAspect="1"/>
          </p:cNvPicPr>
          <p:nvPr userDrawn="1"/>
        </p:nvPicPr>
        <p:blipFill>
          <a:blip r:embed="rId3"/>
          <a:stretch>
            <a:fillRect/>
          </a:stretch>
        </p:blipFill>
        <p:spPr>
          <a:xfrm>
            <a:off x="838200" y="6131557"/>
            <a:ext cx="1545021" cy="733885"/>
          </a:xfrm>
          <a:prstGeom prst="rect">
            <a:avLst/>
          </a:prstGeom>
        </p:spPr>
      </p:pic>
    </p:spTree>
    <p:extLst>
      <p:ext uri="{BB962C8B-B14F-4D97-AF65-F5344CB8AC3E}">
        <p14:creationId xmlns:p14="http://schemas.microsoft.com/office/powerpoint/2010/main" val="1338072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D47C82-65E8-6F4A-93F5-B60D5D90FAEC}"/>
              </a:ext>
            </a:extLst>
          </p:cNvPr>
          <p:cNvSpPr>
            <a:spLocks noGrp="1"/>
          </p:cNvSpPr>
          <p:nvPr>
            <p:ph type="title"/>
          </p:nvPr>
        </p:nvSpPr>
        <p:spPr>
          <a:xfrm>
            <a:off x="838200" y="365126"/>
            <a:ext cx="10515600" cy="8961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0D0A12C-E82E-3F40-8F2F-F914F24F0B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70061491"/>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9" r:id="rId3"/>
    <p:sldLayoutId id="2147483663" r:id="rId4"/>
    <p:sldLayoutId id="2147483661" r:id="rId5"/>
    <p:sldLayoutId id="2147483650" r:id="rId6"/>
    <p:sldLayoutId id="2147483662" r:id="rId7"/>
    <p:sldLayoutId id="2147483654" r:id="rId8"/>
    <p:sldLayoutId id="2147483655" r:id="rId9"/>
    <p:sldLayoutId id="2147483665" r:id="rId10"/>
    <p:sldLayoutId id="2147483664" r:id="rId11"/>
    <p:sldLayoutId id="2147483666" r:id="rId12"/>
  </p:sldLayoutIdLst>
  <p:hf sldNum="0" hdr="0" dt="0"/>
  <p:txStyles>
    <p:titleStyle>
      <a:lvl1pPr algn="l" defTabSz="914377" rtl="0" eaLnBrk="1" latinLnBrk="0" hangingPunct="1">
        <a:lnSpc>
          <a:spcPct val="90000"/>
        </a:lnSpc>
        <a:spcBef>
          <a:spcPct val="0"/>
        </a:spcBef>
        <a:buNone/>
        <a:defRPr sz="4000" b="1"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10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9" name="Straight Connector 18">
            <a:extLst>
              <a:ext uri="{FF2B5EF4-FFF2-40B4-BE49-F238E27FC236}">
                <a16:creationId xmlns:a16="http://schemas.microsoft.com/office/drawing/2014/main" id="{911DBBF1-3229-4BD9-B3D1-B4CA571E743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843625"/>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5BC87C3E-1040-4EE4-9BDB-9537F7A1B3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6" y="968282"/>
            <a:ext cx="12188824" cy="49469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480B23-7308-1745-A1A9-A5522BA49EE8}"/>
              </a:ext>
            </a:extLst>
          </p:cNvPr>
          <p:cNvSpPr>
            <a:spLocks noGrp="1"/>
          </p:cNvSpPr>
          <p:nvPr>
            <p:ph type="ctrTitle"/>
          </p:nvPr>
        </p:nvSpPr>
        <p:spPr>
          <a:xfrm>
            <a:off x="795338" y="1566473"/>
            <a:ext cx="10601325" cy="2166723"/>
          </a:xfrm>
        </p:spPr>
        <p:txBody>
          <a:bodyPr vert="horz" lIns="91440" tIns="45720" rIns="91440" bIns="45720" rtlCol="0" anchor="b">
            <a:normAutofit/>
          </a:bodyPr>
          <a:lstStyle/>
          <a:p>
            <a:pPr algn="ctr" defTabSz="914400"/>
            <a:r>
              <a:rPr lang="en-US" sz="4600" kern="1200">
                <a:solidFill>
                  <a:schemeClr val="tx1"/>
                </a:solidFill>
                <a:latin typeface="+mj-lt"/>
                <a:ea typeface="+mj-ea"/>
                <a:cs typeface="+mj-cs"/>
              </a:rPr>
              <a:t>Medical Marijuana Laws and Out of Pocket Expenses at End of Life</a:t>
            </a:r>
            <a:br>
              <a:rPr lang="en-US" sz="4600" kern="1200">
                <a:solidFill>
                  <a:schemeClr val="tx1"/>
                </a:solidFill>
                <a:latin typeface="+mj-lt"/>
                <a:ea typeface="+mj-ea"/>
                <a:cs typeface="+mj-cs"/>
              </a:rPr>
            </a:br>
            <a:endParaRPr lang="en-US" sz="4600" kern="1200">
              <a:solidFill>
                <a:schemeClr val="tx1"/>
              </a:solidFill>
              <a:latin typeface="+mj-lt"/>
              <a:ea typeface="+mj-ea"/>
              <a:cs typeface="+mj-cs"/>
            </a:endParaRPr>
          </a:p>
        </p:txBody>
      </p:sp>
      <p:sp>
        <p:nvSpPr>
          <p:cNvPr id="12" name="Subtitle 11">
            <a:extLst>
              <a:ext uri="{FF2B5EF4-FFF2-40B4-BE49-F238E27FC236}">
                <a16:creationId xmlns:a16="http://schemas.microsoft.com/office/drawing/2014/main" id="{ADA0161C-D166-6E4C-8069-E1FBFE0BE5F2}"/>
              </a:ext>
            </a:extLst>
          </p:cNvPr>
          <p:cNvSpPr>
            <a:spLocks noGrp="1"/>
          </p:cNvSpPr>
          <p:nvPr>
            <p:ph type="subTitle" idx="1"/>
          </p:nvPr>
        </p:nvSpPr>
        <p:spPr>
          <a:xfrm>
            <a:off x="795338" y="4092320"/>
            <a:ext cx="10601325" cy="1144884"/>
          </a:xfrm>
        </p:spPr>
        <p:txBody>
          <a:bodyPr vert="horz" lIns="91440" tIns="45720" rIns="91440" bIns="45720" rtlCol="0">
            <a:normAutofit/>
          </a:bodyPr>
          <a:lstStyle/>
          <a:p>
            <a:pPr algn="ctr" defTabSz="914400">
              <a:lnSpc>
                <a:spcPct val="90000"/>
              </a:lnSpc>
            </a:pPr>
            <a:r>
              <a:rPr lang="en-US" kern="1200">
                <a:solidFill>
                  <a:schemeClr val="tx1"/>
                </a:solidFill>
                <a:latin typeface="+mn-lt"/>
                <a:ea typeface="+mn-ea"/>
                <a:cs typeface="+mn-cs"/>
              </a:rPr>
              <a:t>Divya Bhagianadh, PhD, Rutgers School of Social Work</a:t>
            </a:r>
          </a:p>
          <a:p>
            <a:pPr algn="ctr" defTabSz="914400">
              <a:lnSpc>
                <a:spcPct val="90000"/>
              </a:lnSpc>
            </a:pPr>
            <a:r>
              <a:rPr lang="en-US" kern="1200">
                <a:solidFill>
                  <a:schemeClr val="tx1"/>
                </a:solidFill>
                <a:latin typeface="+mn-lt"/>
                <a:ea typeface="+mn-ea"/>
                <a:cs typeface="+mn-cs"/>
              </a:rPr>
              <a:t>Kanika Arora, PhD, College of Public Health, University of Iowa</a:t>
            </a:r>
          </a:p>
          <a:p>
            <a:pPr algn="ctr" defTabSz="914400">
              <a:lnSpc>
                <a:spcPct val="90000"/>
              </a:lnSpc>
            </a:pPr>
            <a:endParaRPr lang="en-US" kern="1200">
              <a:solidFill>
                <a:schemeClr val="tx1"/>
              </a:solidFill>
              <a:latin typeface="+mn-lt"/>
              <a:ea typeface="+mn-ea"/>
              <a:cs typeface="+mn-cs"/>
            </a:endParaRPr>
          </a:p>
        </p:txBody>
      </p:sp>
      <p:cxnSp>
        <p:nvCxnSpPr>
          <p:cNvPr id="23" name="Straight Connector 22">
            <a:extLst>
              <a:ext uri="{FF2B5EF4-FFF2-40B4-BE49-F238E27FC236}">
                <a16:creationId xmlns:a16="http://schemas.microsoft.com/office/drawing/2014/main" id="{42CDBECE-872A-4C73-9DC1-BB4E805E2CF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3894594"/>
            <a:ext cx="27432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5CD5A0B-CDD7-427C-AA42-2EECFDFA18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6028863"/>
            <a:ext cx="12188824" cy="0"/>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2510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D425F930-9839-4F8F-9F51-F82F8B8FD143}"/>
              </a:ext>
            </a:extLst>
          </p:cNvPr>
          <p:cNvGraphicFramePr>
            <a:graphicFrameLocks noGrp="1"/>
          </p:cNvGraphicFramePr>
          <p:nvPr>
            <p:ph idx="1"/>
            <p:extLst>
              <p:ext uri="{D42A27DB-BD31-4B8C-83A1-F6EECF244321}">
                <p14:modId xmlns:p14="http://schemas.microsoft.com/office/powerpoint/2010/main" val="1582547146"/>
              </p:ext>
            </p:extLst>
          </p:nvPr>
        </p:nvGraphicFramePr>
        <p:xfrm>
          <a:off x="1087027" y="1412957"/>
          <a:ext cx="7372728" cy="3395421"/>
        </p:xfrm>
        <a:graphic>
          <a:graphicData uri="http://schemas.openxmlformats.org/drawingml/2006/table">
            <a:tbl>
              <a:tblPr firstRow="1" bandRow="1">
                <a:tableStyleId>{7E9639D4-E3E2-4D34-9284-5A2195B3D0D7}</a:tableStyleId>
              </a:tblPr>
              <a:tblGrid>
                <a:gridCol w="2109479">
                  <a:extLst>
                    <a:ext uri="{9D8B030D-6E8A-4147-A177-3AD203B41FA5}">
                      <a16:colId xmlns:a16="http://schemas.microsoft.com/office/drawing/2014/main" val="1598748652"/>
                    </a:ext>
                  </a:extLst>
                </a:gridCol>
                <a:gridCol w="2088308">
                  <a:extLst>
                    <a:ext uri="{9D8B030D-6E8A-4147-A177-3AD203B41FA5}">
                      <a16:colId xmlns:a16="http://schemas.microsoft.com/office/drawing/2014/main" val="3514876030"/>
                    </a:ext>
                  </a:extLst>
                </a:gridCol>
                <a:gridCol w="1399640">
                  <a:extLst>
                    <a:ext uri="{9D8B030D-6E8A-4147-A177-3AD203B41FA5}">
                      <a16:colId xmlns:a16="http://schemas.microsoft.com/office/drawing/2014/main" val="3267888977"/>
                    </a:ext>
                  </a:extLst>
                </a:gridCol>
                <a:gridCol w="1775301">
                  <a:extLst>
                    <a:ext uri="{9D8B030D-6E8A-4147-A177-3AD203B41FA5}">
                      <a16:colId xmlns:a16="http://schemas.microsoft.com/office/drawing/2014/main" val="280520966"/>
                    </a:ext>
                  </a:extLst>
                </a:gridCol>
              </a:tblGrid>
              <a:tr h="318451">
                <a:tc>
                  <a:txBody>
                    <a:bodyPr/>
                    <a:lstStyle/>
                    <a:p>
                      <a:pPr>
                        <a:lnSpc>
                          <a:spcPct val="100000"/>
                        </a:lnSpc>
                      </a:pPr>
                      <a:endParaRPr lang="en-US" sz="1500" dirty="0">
                        <a:effectLst/>
                        <a:latin typeface="+mn-lt"/>
                        <a:cs typeface="Times New Roman" panose="02020603050405020304" pitchFamily="18" charset="0"/>
                      </a:endParaRPr>
                    </a:p>
                  </a:txBody>
                  <a:tcPr marL="51067" marR="51067" marT="0" marB="0" anchor="b">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a:txBody>
                    <a:bodyPr/>
                    <a:lstStyle/>
                    <a:p>
                      <a:pPr>
                        <a:lnSpc>
                          <a:spcPct val="100000"/>
                        </a:lnSpc>
                      </a:pPr>
                      <a:endParaRPr lang="en-US" sz="1500" dirty="0">
                        <a:effectLst/>
                        <a:latin typeface="+mn-lt"/>
                        <a:cs typeface="Times New Roman" panose="02020603050405020304" pitchFamily="18" charset="0"/>
                      </a:endParaRPr>
                    </a:p>
                  </a:txBody>
                  <a:tcPr marL="51067" marR="51067" marT="0" marB="0" anchor="b">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gridSpan="2">
                  <a:txBody>
                    <a:bodyPr/>
                    <a:lstStyle/>
                    <a:p>
                      <a:pPr algn="r"/>
                      <a:r>
                        <a:rPr lang="en-US" sz="1500" b="1" dirty="0">
                          <a:effectLst/>
                        </a:rPr>
                        <a:t>Log of OOP expenses</a:t>
                      </a:r>
                      <a:endParaRPr lang="en-US" b="1" dirty="0"/>
                    </a:p>
                  </a:txBody>
                  <a:tcPr marL="51067" marR="51067" marT="0" marB="0" anchor="b">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1864388353"/>
                  </a:ext>
                </a:extLst>
              </a:tr>
              <a:tr h="318451">
                <a:tc>
                  <a:txBody>
                    <a:bodyPr/>
                    <a:lstStyle/>
                    <a:p>
                      <a:pPr>
                        <a:lnSpc>
                          <a:spcPct val="100000"/>
                        </a:lnSpc>
                      </a:pPr>
                      <a:endParaRPr lang="en-US" sz="1500" dirty="0">
                        <a:effectLst/>
                        <a:latin typeface="+mn-lt"/>
                        <a:cs typeface="Times New Roman" panose="02020603050405020304" pitchFamily="18" charset="0"/>
                      </a:endParaRPr>
                    </a:p>
                  </a:txBody>
                  <a:tcPr marL="51067" marR="51067" marT="0" marB="0" anchor="b">
                    <a:lnL w="6350" cap="flat" cmpd="sng" algn="ctr">
                      <a:noFill/>
                      <a:prstDash val="solid"/>
                      <a:miter lim="800000"/>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en-US" sz="1500" dirty="0">
                        <a:effectLst/>
                        <a:latin typeface="+mn-lt"/>
                        <a:cs typeface="Times New Roman" panose="02020603050405020304" pitchFamily="18" charset="0"/>
                      </a:endParaRPr>
                    </a:p>
                  </a:txBody>
                  <a:tcPr marL="51067" marR="51067" marT="0" marB="0" anchor="b">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b="1" dirty="0">
                          <a:effectLst/>
                        </a:rPr>
                        <a:t>Drugs</a:t>
                      </a:r>
                      <a:endParaRPr lang="en-US" sz="1500" b="1" dirty="0">
                        <a:effectLst/>
                        <a:latin typeface="+mn-lt"/>
                        <a:ea typeface="Calibri" panose="020F0502020204030204" pitchFamily="34" charset="0"/>
                        <a:cs typeface="Times New Roman" panose="02020603050405020304" pitchFamily="18" charset="0"/>
                      </a:endParaRPr>
                    </a:p>
                  </a:txBody>
                  <a:tcPr marL="51067" marR="51067" marT="0" marB="0" anchor="b">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b="1" dirty="0">
                          <a:effectLst/>
                        </a:rPr>
                        <a:t>Doc visits </a:t>
                      </a:r>
                      <a:endParaRPr lang="en-US" sz="1500" b="1" dirty="0">
                        <a:effectLst/>
                        <a:latin typeface="+mn-lt"/>
                        <a:ea typeface="Calibri" panose="020F0502020204030204" pitchFamily="34" charset="0"/>
                        <a:cs typeface="Times New Roman" panose="02020603050405020304" pitchFamily="18" charset="0"/>
                      </a:endParaRPr>
                    </a:p>
                  </a:txBody>
                  <a:tcPr marL="51067" marR="51067" marT="0" marB="0" anchor="b">
                    <a:lnL>
                      <a:noFill/>
                    </a:lnL>
                    <a:lnR w="6350" cap="flat" cmpd="sng" algn="ctr">
                      <a:noFill/>
                      <a:prstDash val="solid"/>
                      <a:miter lim="800000"/>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90192346"/>
                  </a:ext>
                </a:extLst>
              </a:tr>
              <a:tr h="465672">
                <a:tc gridSpan="2">
                  <a:txBody>
                    <a:bodyPr/>
                    <a:lstStyle/>
                    <a:p>
                      <a:pPr marL="0" marR="0">
                        <a:lnSpc>
                          <a:spcPct val="100000"/>
                        </a:lnSpc>
                        <a:spcBef>
                          <a:spcPts val="0"/>
                        </a:spcBef>
                        <a:spcAft>
                          <a:spcPts val="0"/>
                        </a:spcAft>
                      </a:pPr>
                      <a:r>
                        <a:rPr lang="en-US" sz="1800" b="1" dirty="0">
                          <a:effectLst/>
                        </a:rPr>
                        <a:t>Panel 1: Early adopting states</a:t>
                      </a:r>
                      <a:endParaRPr lang="en-US" sz="1800" b="1" i="1" dirty="0">
                        <a:effectLst/>
                        <a:latin typeface="+mn-lt"/>
                        <a:ea typeface="Calibri" panose="020F0502020204030204" pitchFamily="34" charset="0"/>
                        <a:cs typeface="Times New Roman" panose="02020603050405020304" pitchFamily="18" charset="0"/>
                      </a:endParaRPr>
                    </a:p>
                  </a:txBody>
                  <a:tcPr marL="51067" marR="51067" marT="0" marB="0" anchor="b">
                    <a:lnL w="6350" cap="flat" cmpd="sng" algn="ctr">
                      <a:noFill/>
                      <a:prstDash val="solid"/>
                      <a:miter lim="800000"/>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nSpc>
                          <a:spcPct val="100000"/>
                        </a:lnSpc>
                      </a:pPr>
                      <a:endParaRPr lang="en-US" sz="1500" dirty="0">
                        <a:effectLst/>
                        <a:latin typeface="+mn-lt"/>
                        <a:cs typeface="Times New Roman" panose="02020603050405020304" pitchFamily="18" charset="0"/>
                      </a:endParaRPr>
                    </a:p>
                  </a:txBody>
                  <a:tcPr marL="51067" marR="51067"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en-US" sz="1500" dirty="0">
                        <a:effectLst/>
                        <a:latin typeface="+mn-lt"/>
                        <a:cs typeface="Times New Roman" panose="02020603050405020304" pitchFamily="18" charset="0"/>
                      </a:endParaRPr>
                    </a:p>
                  </a:txBody>
                  <a:tcPr marL="51067" marR="51067" marT="0" marB="0" anchor="b">
                    <a:lnL>
                      <a:noFill/>
                    </a:lnL>
                    <a:lnR w="6350" cap="flat" cmpd="sng" algn="ctr">
                      <a:noFill/>
                      <a:prstDash val="solid"/>
                      <a:miter lim="800000"/>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57229928"/>
                  </a:ext>
                </a:extLst>
              </a:tr>
              <a:tr h="318451">
                <a:tc>
                  <a:txBody>
                    <a:bodyPr/>
                    <a:lstStyle/>
                    <a:p>
                      <a:pPr marL="0" marR="0">
                        <a:lnSpc>
                          <a:spcPct val="100000"/>
                        </a:lnSpc>
                        <a:spcBef>
                          <a:spcPts val="0"/>
                        </a:spcBef>
                        <a:spcAft>
                          <a:spcPts val="0"/>
                        </a:spcAft>
                      </a:pPr>
                      <a:r>
                        <a:rPr lang="en-US" sz="1500">
                          <a:effectLst/>
                        </a:rPr>
                        <a:t>MML</a:t>
                      </a:r>
                      <a:endParaRPr lang="en-US" sz="1500">
                        <a:effectLst/>
                        <a:latin typeface="+mn-lt"/>
                        <a:ea typeface="Calibri" panose="020F0502020204030204" pitchFamily="34" charset="0"/>
                        <a:cs typeface="Times New Roman" panose="02020603050405020304" pitchFamily="18" charset="0"/>
                      </a:endParaRPr>
                    </a:p>
                  </a:txBody>
                  <a:tcPr marL="51067" marR="51067" marT="0" marB="0" anchor="b">
                    <a:lnL w="6350" cap="flat" cmpd="sng" algn="ctr">
                      <a:noFill/>
                      <a:prstDash val="solid"/>
                      <a:miter lim="800000"/>
                    </a:lnL>
                    <a:lnR>
                      <a:noFill/>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a:lnSpc>
                          <a:spcPct val="100000"/>
                        </a:lnSpc>
                      </a:pPr>
                      <a:endParaRPr lang="en-US" sz="1500">
                        <a:effectLst/>
                        <a:latin typeface="+mn-lt"/>
                        <a:cs typeface="Times New Roman" panose="02020603050405020304" pitchFamily="18" charset="0"/>
                      </a:endParaRPr>
                    </a:p>
                  </a:txBody>
                  <a:tcPr marL="51067" marR="51067" marT="0" marB="0" anchor="b">
                    <a:lnL>
                      <a:noFill/>
                    </a:lnL>
                    <a:lnR>
                      <a:noFill/>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marL="0" marR="0" indent="152400" algn="r">
                        <a:lnSpc>
                          <a:spcPct val="100000"/>
                        </a:lnSpc>
                        <a:spcBef>
                          <a:spcPts val="0"/>
                        </a:spcBef>
                        <a:spcAft>
                          <a:spcPts val="0"/>
                        </a:spcAft>
                      </a:pPr>
                      <a:r>
                        <a:rPr lang="en-US" sz="1500">
                          <a:effectLst/>
                        </a:rPr>
                        <a:t>0.72*** </a:t>
                      </a:r>
                      <a:endParaRPr lang="en-US" sz="1500">
                        <a:effectLst/>
                        <a:latin typeface="+mn-lt"/>
                        <a:ea typeface="Calibri" panose="020F0502020204030204" pitchFamily="34" charset="0"/>
                        <a:cs typeface="Times New Roman" panose="02020603050405020304" pitchFamily="18" charset="0"/>
                      </a:endParaRPr>
                    </a:p>
                  </a:txBody>
                  <a:tcPr marL="51067" marR="51067" marT="0" marB="0" anchor="b">
                    <a:lnL>
                      <a:noFill/>
                    </a:lnL>
                    <a:lnR>
                      <a:noFill/>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marL="0" marR="0" indent="152400" algn="r">
                        <a:lnSpc>
                          <a:spcPct val="100000"/>
                        </a:lnSpc>
                        <a:spcBef>
                          <a:spcPts val="0"/>
                        </a:spcBef>
                        <a:spcAft>
                          <a:spcPts val="0"/>
                        </a:spcAft>
                      </a:pPr>
                      <a:r>
                        <a:rPr lang="en-US" sz="1500">
                          <a:effectLst/>
                        </a:rPr>
                        <a:t>0.88*** </a:t>
                      </a:r>
                      <a:endParaRPr lang="en-US" sz="1500">
                        <a:effectLst/>
                        <a:latin typeface="+mn-lt"/>
                        <a:ea typeface="Calibri" panose="020F0502020204030204" pitchFamily="34" charset="0"/>
                        <a:cs typeface="Times New Roman" panose="02020603050405020304" pitchFamily="18" charset="0"/>
                      </a:endParaRPr>
                    </a:p>
                  </a:txBody>
                  <a:tcPr marL="51067" marR="51067" marT="0" marB="0" anchor="b">
                    <a:lnL>
                      <a:noFill/>
                    </a:lnL>
                    <a:lnR w="6350" cap="flat" cmpd="sng" algn="ctr">
                      <a:noFill/>
                      <a:prstDash val="solid"/>
                      <a:miter lim="800000"/>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769118603"/>
                  </a:ext>
                </a:extLst>
              </a:tr>
              <a:tr h="318451">
                <a:tc>
                  <a:txBody>
                    <a:bodyPr/>
                    <a:lstStyle/>
                    <a:p>
                      <a:pPr>
                        <a:lnSpc>
                          <a:spcPct val="100000"/>
                        </a:lnSpc>
                      </a:pPr>
                      <a:endParaRPr lang="en-US" sz="1500">
                        <a:effectLst/>
                        <a:latin typeface="+mn-lt"/>
                        <a:cs typeface="Times New Roman" panose="02020603050405020304" pitchFamily="18" charset="0"/>
                      </a:endParaRPr>
                    </a:p>
                  </a:txBody>
                  <a:tcPr marL="51067" marR="51067" marT="0" marB="0" anchor="b">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a:txBody>
                    <a:bodyPr/>
                    <a:lstStyle/>
                    <a:p>
                      <a:pPr>
                        <a:lnSpc>
                          <a:spcPct val="100000"/>
                        </a:lnSpc>
                      </a:pPr>
                      <a:endParaRPr lang="en-US" sz="1500">
                        <a:effectLst/>
                        <a:latin typeface="+mn-lt"/>
                        <a:cs typeface="Times New Roman" panose="02020603050405020304" pitchFamily="18" charset="0"/>
                      </a:endParaRPr>
                    </a:p>
                  </a:txBody>
                  <a:tcPr marL="51067" marR="51067" marT="0" marB="0" anchor="b">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a:effectLst/>
                        </a:rPr>
                        <a:t>(0.14)</a:t>
                      </a:r>
                      <a:endParaRPr lang="en-US" sz="1500">
                        <a:effectLst/>
                        <a:latin typeface="+mn-lt"/>
                        <a:ea typeface="Calibri" panose="020F0502020204030204" pitchFamily="34" charset="0"/>
                        <a:cs typeface="Times New Roman" panose="02020603050405020304" pitchFamily="18" charset="0"/>
                      </a:endParaRPr>
                    </a:p>
                  </a:txBody>
                  <a:tcPr marL="51067" marR="51067" marT="0" marB="0" anchor="b">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a:effectLst/>
                        </a:rPr>
                        <a:t>(0.24)</a:t>
                      </a:r>
                      <a:endParaRPr lang="en-US" sz="1500">
                        <a:effectLst/>
                        <a:latin typeface="+mn-lt"/>
                        <a:ea typeface="Calibri" panose="020F0502020204030204" pitchFamily="34" charset="0"/>
                        <a:cs typeface="Times New Roman" panose="02020603050405020304" pitchFamily="18" charset="0"/>
                      </a:endParaRPr>
                    </a:p>
                  </a:txBody>
                  <a:tcPr marL="51067" marR="51067" marT="0" marB="0" anchor="b">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2619489539"/>
                  </a:ext>
                </a:extLst>
              </a:tr>
              <a:tr h="318451">
                <a:tc>
                  <a:txBody>
                    <a:bodyPr/>
                    <a:lstStyle/>
                    <a:p>
                      <a:pPr marL="0" marR="0">
                        <a:lnSpc>
                          <a:spcPct val="100000"/>
                        </a:lnSpc>
                        <a:spcBef>
                          <a:spcPts val="0"/>
                        </a:spcBef>
                        <a:spcAft>
                          <a:spcPts val="0"/>
                        </a:spcAft>
                      </a:pPr>
                      <a:r>
                        <a:rPr lang="en-US" sz="1500" dirty="0">
                          <a:effectLst/>
                        </a:rPr>
                        <a:t>N</a:t>
                      </a:r>
                      <a:endParaRPr lang="en-US" sz="1500" dirty="0">
                        <a:effectLst/>
                        <a:latin typeface="+mn-lt"/>
                        <a:ea typeface="Calibri" panose="020F0502020204030204" pitchFamily="34" charset="0"/>
                        <a:cs typeface="Times New Roman" panose="02020603050405020304" pitchFamily="18" charset="0"/>
                      </a:endParaRPr>
                    </a:p>
                  </a:txBody>
                  <a:tcPr marL="51067" marR="51067" marT="0" marB="0" anchor="b">
                    <a:lnL w="6350" cap="flat" cmpd="sng" algn="ctr">
                      <a:noFill/>
                      <a:prstDash val="solid"/>
                      <a:miter lim="800000"/>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en-US" sz="1500" dirty="0">
                        <a:effectLst/>
                        <a:latin typeface="+mn-lt"/>
                        <a:cs typeface="Times New Roman" panose="02020603050405020304" pitchFamily="18" charset="0"/>
                      </a:endParaRPr>
                    </a:p>
                  </a:txBody>
                  <a:tcPr marL="51067" marR="51067" marT="0" marB="0" anchor="b">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dirty="0">
                          <a:effectLst/>
                        </a:rPr>
                        <a:t>6,614</a:t>
                      </a:r>
                      <a:endParaRPr lang="en-US" sz="1500" dirty="0">
                        <a:effectLst/>
                        <a:latin typeface="+mn-lt"/>
                        <a:ea typeface="Calibri" panose="020F0502020204030204" pitchFamily="34" charset="0"/>
                        <a:cs typeface="Times New Roman" panose="02020603050405020304" pitchFamily="18" charset="0"/>
                      </a:endParaRPr>
                    </a:p>
                  </a:txBody>
                  <a:tcPr marL="51067" marR="51067" marT="0" marB="0" anchor="b">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dirty="0">
                          <a:effectLst/>
                        </a:rPr>
                        <a:t>6,614</a:t>
                      </a:r>
                      <a:endParaRPr lang="en-US" sz="1500" dirty="0">
                        <a:effectLst/>
                        <a:latin typeface="+mn-lt"/>
                        <a:ea typeface="Calibri" panose="020F0502020204030204" pitchFamily="34" charset="0"/>
                        <a:cs typeface="Times New Roman" panose="02020603050405020304" pitchFamily="18" charset="0"/>
                      </a:endParaRPr>
                    </a:p>
                  </a:txBody>
                  <a:tcPr marL="51067" marR="51067" marT="0" marB="0" anchor="b">
                    <a:lnL>
                      <a:noFill/>
                    </a:lnL>
                    <a:lnR w="6350" cap="flat" cmpd="sng" algn="ctr">
                      <a:noFill/>
                      <a:prstDash val="solid"/>
                      <a:miter lim="800000"/>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02390318"/>
                  </a:ext>
                </a:extLst>
              </a:tr>
              <a:tr h="382141">
                <a:tc gridSpan="2">
                  <a:txBody>
                    <a:bodyPr/>
                    <a:lstStyle/>
                    <a:p>
                      <a:pPr marL="0" marR="0">
                        <a:lnSpc>
                          <a:spcPct val="100000"/>
                        </a:lnSpc>
                        <a:spcBef>
                          <a:spcPts val="0"/>
                        </a:spcBef>
                        <a:spcAft>
                          <a:spcPts val="0"/>
                        </a:spcAft>
                      </a:pPr>
                      <a:r>
                        <a:rPr lang="en-US" sz="1800" b="1" dirty="0">
                          <a:effectLst/>
                        </a:rPr>
                        <a:t>Panel 2: Late adopting states </a:t>
                      </a:r>
                      <a:endParaRPr lang="en-US" sz="1800" b="1" i="1" dirty="0">
                        <a:effectLst/>
                        <a:latin typeface="+mn-lt"/>
                        <a:ea typeface="Calibri" panose="020F0502020204030204" pitchFamily="34" charset="0"/>
                        <a:cs typeface="Times New Roman" panose="02020603050405020304" pitchFamily="18" charset="0"/>
                      </a:endParaRPr>
                    </a:p>
                  </a:txBody>
                  <a:tcPr marL="51067" marR="51067" marT="0" marB="0" anchor="b">
                    <a:lnL w="6350" cap="flat" cmpd="sng" algn="ctr">
                      <a:noFill/>
                      <a:prstDash val="solid"/>
                      <a:miter lim="800000"/>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a:lnSpc>
                          <a:spcPct val="100000"/>
                        </a:lnSpc>
                      </a:pPr>
                      <a:endParaRPr lang="en-US" sz="1500" dirty="0">
                        <a:effectLst/>
                        <a:latin typeface="+mn-lt"/>
                        <a:cs typeface="Times New Roman" panose="02020603050405020304" pitchFamily="18" charset="0"/>
                      </a:endParaRPr>
                    </a:p>
                  </a:txBody>
                  <a:tcPr marL="51067" marR="51067"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en-US" sz="1500" dirty="0">
                        <a:effectLst/>
                        <a:latin typeface="+mn-lt"/>
                        <a:cs typeface="Times New Roman" panose="02020603050405020304" pitchFamily="18" charset="0"/>
                      </a:endParaRPr>
                    </a:p>
                  </a:txBody>
                  <a:tcPr marL="51067" marR="51067" marT="0" marB="0" anchor="b">
                    <a:lnL>
                      <a:noFill/>
                    </a:lnL>
                    <a:lnR w="6350" cap="flat" cmpd="sng" algn="ctr">
                      <a:noFill/>
                      <a:prstDash val="solid"/>
                      <a:miter lim="800000"/>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62750733"/>
                  </a:ext>
                </a:extLst>
              </a:tr>
              <a:tr h="318451">
                <a:tc>
                  <a:txBody>
                    <a:bodyPr/>
                    <a:lstStyle/>
                    <a:p>
                      <a:pPr marL="0" marR="0">
                        <a:lnSpc>
                          <a:spcPct val="100000"/>
                        </a:lnSpc>
                        <a:spcBef>
                          <a:spcPts val="0"/>
                        </a:spcBef>
                        <a:spcAft>
                          <a:spcPts val="0"/>
                        </a:spcAft>
                      </a:pPr>
                      <a:r>
                        <a:rPr lang="en-US" sz="1500">
                          <a:effectLst/>
                        </a:rPr>
                        <a:t>MML</a:t>
                      </a:r>
                      <a:endParaRPr lang="en-US" sz="1500">
                        <a:effectLst/>
                        <a:latin typeface="+mn-lt"/>
                        <a:ea typeface="Calibri" panose="020F0502020204030204" pitchFamily="34" charset="0"/>
                        <a:cs typeface="Times New Roman" panose="02020603050405020304" pitchFamily="18" charset="0"/>
                      </a:endParaRPr>
                    </a:p>
                  </a:txBody>
                  <a:tcPr marL="51067" marR="51067" marT="0" marB="0" anchor="b">
                    <a:lnL w="6350" cap="flat" cmpd="sng" algn="ctr">
                      <a:noFill/>
                      <a:prstDash val="solid"/>
                      <a:miter lim="800000"/>
                    </a:lnL>
                    <a:lnR>
                      <a:noFill/>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a:lnSpc>
                          <a:spcPct val="100000"/>
                        </a:lnSpc>
                      </a:pPr>
                      <a:endParaRPr lang="en-US" sz="1500">
                        <a:effectLst/>
                        <a:latin typeface="+mn-lt"/>
                        <a:cs typeface="Times New Roman" panose="02020603050405020304" pitchFamily="18" charset="0"/>
                      </a:endParaRPr>
                    </a:p>
                  </a:txBody>
                  <a:tcPr marL="51067" marR="51067" marT="0" marB="0" anchor="b">
                    <a:lnL>
                      <a:noFill/>
                    </a:lnL>
                    <a:lnR>
                      <a:noFill/>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a:effectLst/>
                        </a:rPr>
                        <a:t>0.17</a:t>
                      </a:r>
                      <a:endParaRPr lang="en-US" sz="1500">
                        <a:effectLst/>
                        <a:latin typeface="+mn-lt"/>
                        <a:ea typeface="Calibri" panose="020F0502020204030204" pitchFamily="34" charset="0"/>
                        <a:cs typeface="Times New Roman" panose="02020603050405020304" pitchFamily="18" charset="0"/>
                      </a:endParaRPr>
                    </a:p>
                  </a:txBody>
                  <a:tcPr marL="51067" marR="51067" marT="0" marB="0" anchor="b">
                    <a:lnL>
                      <a:noFill/>
                    </a:lnL>
                    <a:lnR>
                      <a:noFill/>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a:effectLst/>
                        </a:rPr>
                        <a:t>0.11</a:t>
                      </a:r>
                      <a:endParaRPr lang="en-US" sz="1500">
                        <a:effectLst/>
                        <a:latin typeface="+mn-lt"/>
                        <a:ea typeface="Calibri" panose="020F0502020204030204" pitchFamily="34" charset="0"/>
                        <a:cs typeface="Times New Roman" panose="02020603050405020304" pitchFamily="18" charset="0"/>
                      </a:endParaRPr>
                    </a:p>
                  </a:txBody>
                  <a:tcPr marL="51067" marR="51067" marT="0" marB="0" anchor="b">
                    <a:lnL>
                      <a:noFill/>
                    </a:lnL>
                    <a:lnR w="6350" cap="flat" cmpd="sng" algn="ctr">
                      <a:noFill/>
                      <a:prstDash val="solid"/>
                      <a:miter lim="800000"/>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4575024"/>
                  </a:ext>
                </a:extLst>
              </a:tr>
              <a:tr h="318451">
                <a:tc>
                  <a:txBody>
                    <a:bodyPr/>
                    <a:lstStyle/>
                    <a:p>
                      <a:pPr>
                        <a:lnSpc>
                          <a:spcPct val="100000"/>
                        </a:lnSpc>
                      </a:pPr>
                      <a:endParaRPr lang="en-US" sz="1500">
                        <a:effectLst/>
                        <a:latin typeface="+mn-lt"/>
                        <a:cs typeface="Times New Roman" panose="02020603050405020304" pitchFamily="18" charset="0"/>
                      </a:endParaRPr>
                    </a:p>
                  </a:txBody>
                  <a:tcPr marL="51067" marR="51067" marT="0" marB="0" anchor="b">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a:txBody>
                    <a:bodyPr/>
                    <a:lstStyle/>
                    <a:p>
                      <a:pPr>
                        <a:lnSpc>
                          <a:spcPct val="100000"/>
                        </a:lnSpc>
                      </a:pPr>
                      <a:endParaRPr lang="en-US" sz="1500">
                        <a:effectLst/>
                        <a:latin typeface="+mn-lt"/>
                        <a:cs typeface="Times New Roman" panose="02020603050405020304" pitchFamily="18" charset="0"/>
                      </a:endParaRPr>
                    </a:p>
                  </a:txBody>
                  <a:tcPr marL="51067" marR="51067" marT="0" marB="0" anchor="b">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a:effectLst/>
                        </a:rPr>
                        <a:t>(0.29)</a:t>
                      </a:r>
                      <a:endParaRPr lang="en-US" sz="1500">
                        <a:effectLst/>
                        <a:latin typeface="+mn-lt"/>
                        <a:ea typeface="Calibri" panose="020F0502020204030204" pitchFamily="34" charset="0"/>
                        <a:cs typeface="Times New Roman" panose="02020603050405020304" pitchFamily="18" charset="0"/>
                      </a:endParaRPr>
                    </a:p>
                  </a:txBody>
                  <a:tcPr marL="51067" marR="51067" marT="0" marB="0" anchor="b">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a:effectLst/>
                        </a:rPr>
                        <a:t>(0.21)</a:t>
                      </a:r>
                      <a:endParaRPr lang="en-US" sz="1500">
                        <a:effectLst/>
                        <a:latin typeface="+mn-lt"/>
                        <a:ea typeface="Calibri" panose="020F0502020204030204" pitchFamily="34" charset="0"/>
                        <a:cs typeface="Times New Roman" panose="02020603050405020304" pitchFamily="18" charset="0"/>
                      </a:endParaRPr>
                    </a:p>
                  </a:txBody>
                  <a:tcPr marL="51067" marR="51067" marT="0" marB="0" anchor="b">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1387774551"/>
                  </a:ext>
                </a:extLst>
              </a:tr>
              <a:tr h="318451">
                <a:tc>
                  <a:txBody>
                    <a:bodyPr/>
                    <a:lstStyle/>
                    <a:p>
                      <a:pPr marL="0" marR="0">
                        <a:lnSpc>
                          <a:spcPct val="100000"/>
                        </a:lnSpc>
                        <a:spcBef>
                          <a:spcPts val="0"/>
                        </a:spcBef>
                        <a:spcAft>
                          <a:spcPts val="0"/>
                        </a:spcAft>
                      </a:pPr>
                      <a:r>
                        <a:rPr lang="en-US" sz="1500" dirty="0">
                          <a:effectLst/>
                        </a:rPr>
                        <a:t>N</a:t>
                      </a:r>
                      <a:endParaRPr lang="en-US" sz="1500" dirty="0">
                        <a:effectLst/>
                        <a:latin typeface="+mn-lt"/>
                        <a:ea typeface="Calibri" panose="020F0502020204030204" pitchFamily="34" charset="0"/>
                        <a:cs typeface="Times New Roman" panose="02020603050405020304" pitchFamily="18" charset="0"/>
                      </a:endParaRPr>
                    </a:p>
                  </a:txBody>
                  <a:tcPr marL="51067" marR="51067" marT="0" marB="0" anchor="b">
                    <a:lnL w="6350" cap="flat" cmpd="sng" algn="ctr">
                      <a:noFill/>
                      <a:prstDash val="solid"/>
                      <a:miter lim="800000"/>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0000"/>
                        </a:lnSpc>
                      </a:pPr>
                      <a:endParaRPr lang="en-US" sz="1500" dirty="0">
                        <a:effectLst/>
                        <a:latin typeface="+mn-lt"/>
                        <a:cs typeface="Times New Roman" panose="02020603050405020304" pitchFamily="18" charset="0"/>
                      </a:endParaRPr>
                    </a:p>
                  </a:txBody>
                  <a:tcPr marL="51067" marR="51067" marT="0" marB="0" anchor="b">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dirty="0">
                          <a:effectLst/>
                        </a:rPr>
                        <a:t>9,039</a:t>
                      </a:r>
                      <a:endParaRPr lang="en-US" sz="1500" dirty="0">
                        <a:effectLst/>
                        <a:latin typeface="+mn-lt"/>
                        <a:ea typeface="Calibri" panose="020F0502020204030204" pitchFamily="34" charset="0"/>
                        <a:cs typeface="Times New Roman" panose="02020603050405020304" pitchFamily="18" charset="0"/>
                      </a:endParaRPr>
                    </a:p>
                  </a:txBody>
                  <a:tcPr marL="51067" marR="51067" marT="0" marB="0" anchor="b">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1500" dirty="0">
                          <a:effectLst/>
                        </a:rPr>
                        <a:t>9,039</a:t>
                      </a:r>
                      <a:endParaRPr lang="en-US" sz="1500" dirty="0">
                        <a:effectLst/>
                        <a:latin typeface="+mn-lt"/>
                        <a:ea typeface="Calibri" panose="020F0502020204030204" pitchFamily="34" charset="0"/>
                        <a:cs typeface="Times New Roman" panose="02020603050405020304" pitchFamily="18" charset="0"/>
                      </a:endParaRPr>
                    </a:p>
                  </a:txBody>
                  <a:tcPr marL="51067" marR="51067" marT="0" marB="0" anchor="b">
                    <a:lnL>
                      <a:noFill/>
                    </a:lnL>
                    <a:lnR w="6350" cap="flat" cmpd="sng" algn="ctr">
                      <a:noFill/>
                      <a:prstDash val="solid"/>
                      <a:miter lim="800000"/>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35270754"/>
                  </a:ext>
                </a:extLst>
              </a:tr>
            </a:tbl>
          </a:graphicData>
        </a:graphic>
      </p:graphicFrame>
      <p:sp>
        <p:nvSpPr>
          <p:cNvPr id="3" name="Footer Placeholder 2">
            <a:extLst>
              <a:ext uri="{FF2B5EF4-FFF2-40B4-BE49-F238E27FC236}">
                <a16:creationId xmlns:a16="http://schemas.microsoft.com/office/drawing/2014/main" id="{6A20BED4-1F4A-8F46-AACA-B1A7F6630778}"/>
              </a:ext>
            </a:extLst>
          </p:cNvPr>
          <p:cNvSpPr>
            <a:spLocks noGrp="1"/>
          </p:cNvSpPr>
          <p:nvPr>
            <p:ph type="ftr" sz="quarter" idx="3"/>
          </p:nvPr>
        </p:nvSpPr>
        <p:spPr/>
        <p:txBody>
          <a:bodyPr/>
          <a:lstStyle/>
          <a:p>
            <a:r>
              <a:rPr lang="en-US" dirty="0"/>
              <a:t>College of Public Health</a:t>
            </a:r>
          </a:p>
        </p:txBody>
      </p:sp>
      <p:sp>
        <p:nvSpPr>
          <p:cNvPr id="5" name="Title 4">
            <a:extLst>
              <a:ext uri="{FF2B5EF4-FFF2-40B4-BE49-F238E27FC236}">
                <a16:creationId xmlns:a16="http://schemas.microsoft.com/office/drawing/2014/main" id="{85B5CC7A-0773-7340-8E01-38FBB6FC60DE}"/>
              </a:ext>
            </a:extLst>
          </p:cNvPr>
          <p:cNvSpPr>
            <a:spLocks noGrp="1"/>
          </p:cNvSpPr>
          <p:nvPr>
            <p:ph type="title"/>
          </p:nvPr>
        </p:nvSpPr>
        <p:spPr>
          <a:xfrm>
            <a:off x="764058" y="365126"/>
            <a:ext cx="10761193" cy="1149351"/>
          </a:xfrm>
        </p:spPr>
        <p:txBody>
          <a:bodyPr>
            <a:noAutofit/>
          </a:bodyPr>
          <a:lstStyle/>
          <a:p>
            <a:r>
              <a:rPr lang="en-US" sz="3500" b="1" dirty="0">
                <a:solidFill>
                  <a:schemeClr val="accent4">
                    <a:lumMod val="75000"/>
                  </a:schemeClr>
                </a:solidFill>
                <a:cs typeface="Times New Roman" panose="02020603050405020304" pitchFamily="18" charset="0"/>
              </a:rPr>
              <a:t>Heterogeneity by program characteristics </a:t>
            </a:r>
            <a:endParaRPr lang="en-US" sz="3500" dirty="0">
              <a:solidFill>
                <a:schemeClr val="accent4">
                  <a:lumMod val="75000"/>
                </a:schemeClr>
              </a:solidFill>
            </a:endParaRPr>
          </a:p>
        </p:txBody>
      </p:sp>
      <p:sp>
        <p:nvSpPr>
          <p:cNvPr id="10" name="TextBox 9">
            <a:extLst>
              <a:ext uri="{FF2B5EF4-FFF2-40B4-BE49-F238E27FC236}">
                <a16:creationId xmlns:a16="http://schemas.microsoft.com/office/drawing/2014/main" id="{6C4D90BB-5262-450D-A90C-51AB14197AC2}"/>
              </a:ext>
            </a:extLst>
          </p:cNvPr>
          <p:cNvSpPr txBox="1"/>
          <p:nvPr/>
        </p:nvSpPr>
        <p:spPr>
          <a:xfrm>
            <a:off x="1087027" y="5025673"/>
            <a:ext cx="6097712" cy="600164"/>
          </a:xfrm>
          <a:prstGeom prst="rect">
            <a:avLst/>
          </a:prstGeom>
          <a:noFill/>
        </p:spPr>
        <p:txBody>
          <a:bodyPr wrap="square">
            <a:spAutoFit/>
          </a:bodyPr>
          <a:lstStyle/>
          <a:p>
            <a:pPr marL="0" marR="0">
              <a:spcBef>
                <a:spcPts val="0"/>
              </a:spcBef>
              <a:spcAft>
                <a:spcPts val="0"/>
              </a:spcAft>
            </a:pPr>
            <a:r>
              <a:rPr lang="en-US" sz="1100" dirty="0">
                <a:effectLst/>
                <a:ea typeface="Calibri" panose="020F0502020204030204" pitchFamily="34" charset="0"/>
                <a:cs typeface="Times New Roman" panose="02020603050405020304" pitchFamily="18" charset="0"/>
              </a:rPr>
              <a:t>Clustered std. errors at the state level in parentheses;  *p&lt;0.05, **p&lt;0.01, ***p&lt;0.001</a:t>
            </a:r>
          </a:p>
          <a:p>
            <a:pPr marL="0" marR="0">
              <a:spcBef>
                <a:spcPts val="0"/>
              </a:spcBef>
              <a:spcAft>
                <a:spcPts val="0"/>
              </a:spcAft>
            </a:pPr>
            <a:r>
              <a:rPr lang="en-US" sz="1100" dirty="0">
                <a:effectLst/>
                <a:ea typeface="Calibri" panose="020F0502020204030204" pitchFamily="34" charset="0"/>
                <a:cs typeface="Times New Roman" panose="02020603050405020304" pitchFamily="18" charset="0"/>
              </a:rPr>
              <a:t>All models control for all covariates.  MML- Medical Marijuana Legalization </a:t>
            </a:r>
            <a:r>
              <a:rPr lang="en-US" sz="1100" baseline="30000" dirty="0">
                <a:effectLst/>
                <a:ea typeface="Calibri" panose="020F0502020204030204" pitchFamily="34" charset="0"/>
                <a:cs typeface="Times New Roman" panose="02020603050405020304" pitchFamily="18" charset="0"/>
              </a:rPr>
              <a:t>a</a:t>
            </a:r>
            <a:r>
              <a:rPr lang="en-US" sz="1100" dirty="0">
                <a:effectLst/>
                <a:ea typeface="Calibri" panose="020F0502020204030204" pitchFamily="34" charset="0"/>
                <a:cs typeface="Times New Roman" panose="02020603050405020304" pitchFamily="18" charset="0"/>
              </a:rPr>
              <a:t>p-value for F-test for null hypothesis for testing pre-period trends was not significant for all models</a:t>
            </a:r>
          </a:p>
        </p:txBody>
      </p:sp>
      <p:sp>
        <p:nvSpPr>
          <p:cNvPr id="2" name="Rectangle 1">
            <a:extLst>
              <a:ext uri="{FF2B5EF4-FFF2-40B4-BE49-F238E27FC236}">
                <a16:creationId xmlns:a16="http://schemas.microsoft.com/office/drawing/2014/main" id="{D834CF9F-C5E8-42B4-BB0A-FB222672F425}"/>
              </a:ext>
            </a:extLst>
          </p:cNvPr>
          <p:cNvSpPr/>
          <p:nvPr/>
        </p:nvSpPr>
        <p:spPr>
          <a:xfrm>
            <a:off x="8665028" y="2186006"/>
            <a:ext cx="3489649" cy="90195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US" dirty="0"/>
              <a:t>&gt;99% registered users are in these states</a:t>
            </a:r>
          </a:p>
        </p:txBody>
      </p:sp>
      <p:sp>
        <p:nvSpPr>
          <p:cNvPr id="6" name="TextBox 5">
            <a:extLst>
              <a:ext uri="{FF2B5EF4-FFF2-40B4-BE49-F238E27FC236}">
                <a16:creationId xmlns:a16="http://schemas.microsoft.com/office/drawing/2014/main" id="{0EB8B5BD-5F5E-8C6B-028B-142B0B0E678E}"/>
              </a:ext>
            </a:extLst>
          </p:cNvPr>
          <p:cNvSpPr txBox="1"/>
          <p:nvPr/>
        </p:nvSpPr>
        <p:spPr>
          <a:xfrm>
            <a:off x="1037264" y="2186006"/>
            <a:ext cx="7578001" cy="716437"/>
          </a:xfrm>
          <a:prstGeom prst="rect">
            <a:avLst/>
          </a:prstGeom>
          <a:noFill/>
          <a:ln w="19050">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3436495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AE26D-5039-A6C4-B591-0A1C216906E2}"/>
              </a:ext>
            </a:extLst>
          </p:cNvPr>
          <p:cNvSpPr>
            <a:spLocks noGrp="1"/>
          </p:cNvSpPr>
          <p:nvPr>
            <p:ph type="title"/>
          </p:nvPr>
        </p:nvSpPr>
        <p:spPr>
          <a:xfrm>
            <a:off x="838197" y="78987"/>
            <a:ext cx="10515600" cy="835414"/>
          </a:xfrm>
        </p:spPr>
        <p:txBody>
          <a:bodyPr>
            <a:normAutofit fontScale="90000"/>
          </a:bodyPr>
          <a:lstStyle/>
          <a:p>
            <a:r>
              <a:rPr lang="en-US" sz="4400" b="1" dirty="0">
                <a:solidFill>
                  <a:schemeClr val="accent4">
                    <a:lumMod val="75000"/>
                  </a:schemeClr>
                </a:solidFill>
                <a:cs typeface="Times New Roman" panose="02020603050405020304" pitchFamily="18" charset="0"/>
              </a:rPr>
              <a:t>Moderating effects: OOP drug expenses</a:t>
            </a:r>
            <a:endParaRPr lang="en-US" dirty="0">
              <a:solidFill>
                <a:schemeClr val="accent4">
                  <a:lumMod val="75000"/>
                </a:schemeClr>
              </a:solidFill>
            </a:endParaRPr>
          </a:p>
        </p:txBody>
      </p:sp>
      <p:graphicFrame>
        <p:nvGraphicFramePr>
          <p:cNvPr id="4" name="Table 4">
            <a:extLst>
              <a:ext uri="{FF2B5EF4-FFF2-40B4-BE49-F238E27FC236}">
                <a16:creationId xmlns:a16="http://schemas.microsoft.com/office/drawing/2014/main" id="{7C305386-5E2E-7C69-B364-EC9DCF42F740}"/>
              </a:ext>
            </a:extLst>
          </p:cNvPr>
          <p:cNvGraphicFramePr>
            <a:graphicFrameLocks noGrp="1"/>
          </p:cNvGraphicFramePr>
          <p:nvPr>
            <p:ph idx="1"/>
            <p:extLst>
              <p:ext uri="{D42A27DB-BD31-4B8C-83A1-F6EECF244321}">
                <p14:modId xmlns:p14="http://schemas.microsoft.com/office/powerpoint/2010/main" val="3746225425"/>
              </p:ext>
            </p:extLst>
          </p:nvPr>
        </p:nvGraphicFramePr>
        <p:xfrm>
          <a:off x="1001486" y="914401"/>
          <a:ext cx="10302548" cy="4810760"/>
        </p:xfrm>
        <a:graphic>
          <a:graphicData uri="http://schemas.openxmlformats.org/drawingml/2006/table">
            <a:tbl>
              <a:tblPr firstRow="1" bandRow="1">
                <a:tableStyleId>{8EC20E35-A176-4012-BC5E-935CFFF8708E}</a:tableStyleId>
              </a:tblPr>
              <a:tblGrid>
                <a:gridCol w="3582955">
                  <a:extLst>
                    <a:ext uri="{9D8B030D-6E8A-4147-A177-3AD203B41FA5}">
                      <a16:colId xmlns:a16="http://schemas.microsoft.com/office/drawing/2014/main" val="1461199532"/>
                    </a:ext>
                  </a:extLst>
                </a:gridCol>
                <a:gridCol w="3214394">
                  <a:extLst>
                    <a:ext uri="{9D8B030D-6E8A-4147-A177-3AD203B41FA5}">
                      <a16:colId xmlns:a16="http://schemas.microsoft.com/office/drawing/2014/main" val="2922086776"/>
                    </a:ext>
                  </a:extLst>
                </a:gridCol>
                <a:gridCol w="3505199">
                  <a:extLst>
                    <a:ext uri="{9D8B030D-6E8A-4147-A177-3AD203B41FA5}">
                      <a16:colId xmlns:a16="http://schemas.microsoft.com/office/drawing/2014/main" val="2611903602"/>
                    </a:ext>
                  </a:extLst>
                </a:gridCol>
              </a:tblGrid>
              <a:tr h="370840">
                <a:tc>
                  <a:txBody>
                    <a:bodyPr/>
                    <a:lstStyle/>
                    <a:p>
                      <a:endParaRPr lang="en-US" sz="1800" dirty="0"/>
                    </a:p>
                  </a:txBody>
                  <a:tcPr/>
                </a:tc>
                <a:tc gridSpan="2">
                  <a:txBody>
                    <a:bodyPr/>
                    <a:lstStyle/>
                    <a:p>
                      <a:pPr algn="ctr"/>
                      <a:r>
                        <a:rPr lang="en-IN" sz="1800" dirty="0"/>
                        <a:t>Log OOP expenses on drugs</a:t>
                      </a:r>
                      <a:endParaRPr lang="en-US" sz="1800" dirty="0"/>
                    </a:p>
                  </a:txBody>
                  <a:tcPr/>
                </a:tc>
                <a:tc hMerge="1">
                  <a:txBody>
                    <a:bodyPr/>
                    <a:lstStyle/>
                    <a:p>
                      <a:endParaRPr lang="en-US" dirty="0"/>
                    </a:p>
                  </a:txBody>
                  <a:tcPr/>
                </a:tc>
                <a:extLst>
                  <a:ext uri="{0D108BD9-81ED-4DB2-BD59-A6C34878D82A}">
                    <a16:rowId xmlns:a16="http://schemas.microsoft.com/office/drawing/2014/main" val="3695693768"/>
                  </a:ext>
                </a:extLst>
              </a:tr>
              <a:tr h="370840">
                <a:tc gridSpan="3">
                  <a:txBody>
                    <a:bodyPr/>
                    <a:lstStyle/>
                    <a:p>
                      <a:r>
                        <a:rPr lang="en-IN" sz="1800" b="1" dirty="0"/>
                        <a:t>Panel 1: Race </a:t>
                      </a:r>
                      <a:endParaRPr lang="en-US" sz="1800" b="1" dirty="0"/>
                    </a:p>
                  </a:txBody>
                  <a:tcPr>
                    <a:lnB w="12700" cap="flat" cmpd="sng" algn="ctr">
                      <a:solidFill>
                        <a:schemeClr val="tx1"/>
                      </a:solidFill>
                      <a:prstDash val="solid"/>
                      <a:round/>
                      <a:headEnd type="none" w="med" len="med"/>
                      <a:tailEnd type="none" w="med" len="med"/>
                    </a:lnB>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lang="en-US"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23254521"/>
                  </a:ext>
                </a:extLst>
              </a:tr>
              <a:tr h="231879">
                <a:tc>
                  <a:txBody>
                    <a:bodyPr/>
                    <a:lstStyle/>
                    <a:p>
                      <a:endParaRPr lang="en-US" sz="18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a:r>
                        <a:rPr lang="en-IN" sz="1800" b="1" dirty="0"/>
                        <a:t>Whites</a:t>
                      </a:r>
                      <a:endParaRPr lang="en-US" sz="18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a:r>
                        <a:rPr lang="en-IN" sz="1800" b="1" dirty="0"/>
                        <a:t>Non- Whites </a:t>
                      </a:r>
                      <a:endParaRPr lang="en-US" sz="18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670788176"/>
                  </a:ext>
                </a:extLst>
              </a:tr>
              <a:tr h="370840">
                <a:tc>
                  <a:txBody>
                    <a:bodyPr/>
                    <a:lstStyle/>
                    <a:p>
                      <a:r>
                        <a:rPr lang="en-IN" sz="1800" dirty="0"/>
                        <a:t>MML</a:t>
                      </a:r>
                      <a:endParaRPr lang="en-US" sz="1800" dirty="0"/>
                    </a:p>
                  </a:txBody>
                  <a:tcPr>
                    <a:lnT w="12700" cap="flat" cmpd="sng" algn="ctr">
                      <a:solidFill>
                        <a:schemeClr val="tx1"/>
                      </a:solidFill>
                      <a:prstDash val="sysDot"/>
                      <a:round/>
                      <a:headEnd type="none" w="med" len="med"/>
                      <a:tailEnd type="none" w="med" len="med"/>
                    </a:lnT>
                  </a:tcPr>
                </a:tc>
                <a:tc>
                  <a:txBody>
                    <a:bodyPr/>
                    <a:lstStyle/>
                    <a:p>
                      <a:pPr marL="0" marR="0" algn="r">
                        <a:lnSpc>
                          <a:spcPct val="100000"/>
                        </a:lnSpc>
                        <a:spcBef>
                          <a:spcPts val="0"/>
                        </a:spcBef>
                        <a:spcAft>
                          <a:spcPts val="0"/>
                        </a:spcAft>
                      </a:pPr>
                      <a:r>
                        <a:rPr lang="en-US" sz="1800" dirty="0">
                          <a:solidFill>
                            <a:srgbClr val="000000"/>
                          </a:solidFill>
                          <a:effectLst/>
                        </a:rPr>
                        <a:t>0.42**  (0.16)</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ysDot"/>
                      <a:round/>
                      <a:headEnd type="none" w="med" len="med"/>
                      <a:tailEnd type="none" w="med" len="med"/>
                    </a:lnT>
                  </a:tcPr>
                </a:tc>
                <a:tc>
                  <a:txBody>
                    <a:bodyPr/>
                    <a:lstStyle/>
                    <a:p>
                      <a:pPr marL="0" marR="0" algn="r">
                        <a:lnSpc>
                          <a:spcPct val="100000"/>
                        </a:lnSpc>
                        <a:spcBef>
                          <a:spcPts val="0"/>
                        </a:spcBef>
                        <a:spcAft>
                          <a:spcPts val="0"/>
                        </a:spcAft>
                      </a:pPr>
                      <a:r>
                        <a:rPr lang="en-US" sz="1800" dirty="0">
                          <a:solidFill>
                            <a:srgbClr val="000000"/>
                          </a:solidFill>
                          <a:effectLst/>
                        </a:rPr>
                        <a:t>-0.56</a:t>
                      </a:r>
                      <a:r>
                        <a:rPr lang="en-US" sz="1800" baseline="30000" dirty="0">
                          <a:solidFill>
                            <a:srgbClr val="000000"/>
                          </a:solidFill>
                          <a:effectLst/>
                        </a:rPr>
                        <a:t>+</a:t>
                      </a:r>
                      <a:r>
                        <a:rPr lang="en-US" sz="1800" dirty="0">
                          <a:solidFill>
                            <a:srgbClr val="000000"/>
                          </a:solidFill>
                          <a:effectLst/>
                        </a:rPr>
                        <a:t>  (0.31)</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892835093"/>
                  </a:ext>
                </a:extLst>
              </a:tr>
              <a:tr h="370840">
                <a:tc>
                  <a:txBody>
                    <a:bodyPr/>
                    <a:lstStyle/>
                    <a:p>
                      <a:r>
                        <a:rPr lang="en-IN" sz="1800" dirty="0"/>
                        <a:t>N </a:t>
                      </a:r>
                      <a:endParaRPr lang="en-US" sz="1800" dirty="0"/>
                    </a:p>
                  </a:txBody>
                  <a:tcPr/>
                </a:tc>
                <a:tc>
                  <a:txBody>
                    <a:bodyPr/>
                    <a:lstStyle/>
                    <a:p>
                      <a:pPr marL="0" marR="0" algn="r">
                        <a:lnSpc>
                          <a:spcPct val="100000"/>
                        </a:lnSpc>
                        <a:spcBef>
                          <a:spcPts val="0"/>
                        </a:spcBef>
                        <a:spcAft>
                          <a:spcPts val="0"/>
                        </a:spcAft>
                      </a:pPr>
                      <a:r>
                        <a:rPr lang="en-US" sz="1800" b="1" dirty="0">
                          <a:solidFill>
                            <a:srgbClr val="000000"/>
                          </a:solidFill>
                          <a:effectLst/>
                        </a:rPr>
                        <a:t>9,309</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00000"/>
                        </a:lnSpc>
                        <a:spcBef>
                          <a:spcPts val="0"/>
                        </a:spcBef>
                        <a:spcAft>
                          <a:spcPts val="0"/>
                        </a:spcAft>
                      </a:pPr>
                      <a:r>
                        <a:rPr lang="en-US" sz="1800" b="1" dirty="0">
                          <a:solidFill>
                            <a:srgbClr val="000000"/>
                          </a:solidFill>
                          <a:effectLst/>
                        </a:rPr>
                        <a:t>1,980</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98228819"/>
                  </a:ext>
                </a:extLst>
              </a:tr>
              <a:tr h="370840">
                <a:tc gridSpan="3">
                  <a:txBody>
                    <a:bodyPr/>
                    <a:lstStyle/>
                    <a:p>
                      <a:r>
                        <a:rPr lang="en-IN" sz="1800" b="1" dirty="0"/>
                        <a:t>Panel 2: Place of residence </a:t>
                      </a:r>
                      <a:endParaRPr lang="en-US" sz="1800" b="1" dirty="0"/>
                    </a:p>
                  </a:txBody>
                  <a:tcPr>
                    <a:lnB w="12700" cap="flat" cmpd="sng" algn="ctr">
                      <a:solidFill>
                        <a:schemeClr val="tx1"/>
                      </a:solidFill>
                      <a:prstDash val="solid"/>
                      <a:round/>
                      <a:headEnd type="none" w="med" len="med"/>
                      <a:tailEnd type="none" w="med" len="med"/>
                    </a:lnB>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lang="en-US"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83917852"/>
                  </a:ext>
                </a:extLst>
              </a:tr>
              <a:tr h="370840">
                <a:tc>
                  <a:txBody>
                    <a:bodyPr/>
                    <a:lstStyle/>
                    <a:p>
                      <a:endParaRPr lang="en-US" sz="18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a:r>
                        <a:rPr lang="en-IN" sz="1800" b="1" dirty="0"/>
                        <a:t>Metro </a:t>
                      </a:r>
                      <a:endParaRPr lang="en-US" sz="18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a:r>
                        <a:rPr lang="en-IN" sz="1800" b="1" dirty="0"/>
                        <a:t>Non- metro </a:t>
                      </a:r>
                      <a:endParaRPr lang="en-US" sz="18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117501531"/>
                  </a:ext>
                </a:extLst>
              </a:tr>
              <a:tr h="370840">
                <a:tc>
                  <a:txBody>
                    <a:bodyPr/>
                    <a:lstStyle/>
                    <a:p>
                      <a:r>
                        <a:rPr lang="en-IN" sz="1800" dirty="0"/>
                        <a:t>MML</a:t>
                      </a:r>
                      <a:endParaRPr lang="en-US" sz="1800" dirty="0"/>
                    </a:p>
                  </a:txBody>
                  <a:tcPr>
                    <a:lnT w="12700" cap="flat" cmpd="sng" algn="ctr">
                      <a:solidFill>
                        <a:schemeClr val="tx1"/>
                      </a:solidFill>
                      <a:prstDash val="sysDot"/>
                      <a:round/>
                      <a:headEnd type="none" w="med" len="med"/>
                      <a:tailEnd type="none" w="med" len="med"/>
                    </a:lnT>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effectLst/>
                        </a:rPr>
                        <a:t>0.43** (0.12)</a:t>
                      </a:r>
                      <a:endParaRPr lang="en-US" sz="1800" dirty="0">
                        <a:effectLst/>
                        <a:latin typeface="+mn-lt"/>
                        <a:ea typeface="Calibri" panose="020F0502020204030204" pitchFamily="34" charset="0"/>
                        <a:cs typeface="Times New Roman" panose="02020603050405020304" pitchFamily="18" charset="0"/>
                      </a:endParaRPr>
                    </a:p>
                  </a:txBody>
                  <a:tcPr>
                    <a:lnT w="12700" cap="flat" cmpd="sng" algn="ctr">
                      <a:solidFill>
                        <a:schemeClr val="tx1"/>
                      </a:solidFill>
                      <a:prstDash val="sysDot"/>
                      <a:round/>
                      <a:headEnd type="none" w="med" len="med"/>
                      <a:tailEnd type="none" w="med" len="med"/>
                    </a:lnT>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rPr>
                        <a:t>0.35  (0.21)</a:t>
                      </a:r>
                      <a:endParaRPr lang="en-US" sz="1800" dirty="0">
                        <a:effectLst/>
                        <a:latin typeface="+mn-lt"/>
                        <a:ea typeface="Calibri" panose="020F0502020204030204" pitchFamily="34" charset="0"/>
                        <a:cs typeface="Times New Roman" panose="02020603050405020304" pitchFamily="18" charset="0"/>
                      </a:endParaRPr>
                    </a:p>
                  </a:txBody>
                  <a:tcP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2236108619"/>
                  </a:ext>
                </a:extLst>
              </a:tr>
              <a:tr h="370840">
                <a:tc>
                  <a:txBody>
                    <a:bodyPr/>
                    <a:lstStyle/>
                    <a:p>
                      <a:r>
                        <a:rPr lang="en-IN" sz="1800" b="1" dirty="0"/>
                        <a:t>N </a:t>
                      </a:r>
                      <a:endParaRPr lang="en-US" sz="1800" b="1" dirty="0"/>
                    </a:p>
                  </a:txBody>
                  <a:tcPr/>
                </a:tc>
                <a:tc>
                  <a:txBody>
                    <a:bodyPr/>
                    <a:lstStyle/>
                    <a:p>
                      <a:pPr algn="r"/>
                      <a:r>
                        <a:rPr lang="en-IN" sz="1800" b="1" dirty="0"/>
                        <a:t>5,292</a:t>
                      </a:r>
                      <a:endParaRPr lang="en-US" sz="1800" b="1" dirty="0"/>
                    </a:p>
                  </a:txBody>
                  <a:tcPr/>
                </a:tc>
                <a:tc>
                  <a:txBody>
                    <a:bodyPr/>
                    <a:lstStyle/>
                    <a:p>
                      <a:pPr algn="r"/>
                      <a:r>
                        <a:rPr lang="en-IN" sz="1800" b="1" dirty="0"/>
                        <a:t>5,997</a:t>
                      </a:r>
                      <a:endParaRPr lang="en-US" sz="1800" b="1" dirty="0"/>
                    </a:p>
                  </a:txBody>
                  <a:tcPr/>
                </a:tc>
                <a:extLst>
                  <a:ext uri="{0D108BD9-81ED-4DB2-BD59-A6C34878D82A}">
                    <a16:rowId xmlns:a16="http://schemas.microsoft.com/office/drawing/2014/main" val="37317519"/>
                  </a:ext>
                </a:extLst>
              </a:tr>
              <a:tr h="236233">
                <a:tc gridSpan="3">
                  <a:txBody>
                    <a:bodyPr/>
                    <a:lstStyle/>
                    <a:p>
                      <a:r>
                        <a:rPr lang="en-IN" sz="1800" b="1" dirty="0"/>
                        <a:t>Panel 3: No. of qualifying conditions</a:t>
                      </a:r>
                      <a:endParaRPr lang="en-US" sz="1800" b="1" dirty="0"/>
                    </a:p>
                  </a:txBody>
                  <a:tcPr>
                    <a:lnB w="12700" cap="flat" cmpd="sng" algn="ctr">
                      <a:solidFill>
                        <a:schemeClr val="tx1"/>
                      </a:solidFill>
                      <a:prstDash val="solid"/>
                      <a:round/>
                      <a:headEnd type="none" w="med" len="med"/>
                      <a:tailEnd type="none" w="med" len="med"/>
                    </a:lnB>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lang="en-US"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72870977"/>
                  </a:ext>
                </a:extLst>
              </a:tr>
              <a:tr h="370840">
                <a:tc>
                  <a:txBody>
                    <a:bodyPr/>
                    <a:lstStyle/>
                    <a:p>
                      <a:endParaRPr lang="en-US" sz="18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a:r>
                        <a:rPr lang="en-IN" sz="1800" b="1" dirty="0"/>
                        <a:t>Single qualifying condition</a:t>
                      </a:r>
                      <a:endParaRPr lang="en-US" sz="18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r"/>
                      <a:r>
                        <a:rPr lang="en-IN" sz="1800" b="1" dirty="0"/>
                        <a:t>2-5 qualifying conditions </a:t>
                      </a:r>
                      <a:endParaRPr lang="en-US" sz="1800" b="1" i="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850969203"/>
                  </a:ext>
                </a:extLst>
              </a:tr>
              <a:tr h="370840">
                <a:tc>
                  <a:txBody>
                    <a:bodyPr/>
                    <a:lstStyle/>
                    <a:p>
                      <a:r>
                        <a:rPr lang="en-IN" sz="1800" dirty="0"/>
                        <a:t>MML</a:t>
                      </a:r>
                      <a:endParaRPr lang="en-US" sz="1800" dirty="0"/>
                    </a:p>
                  </a:txBody>
                  <a:tcPr>
                    <a:lnT w="12700" cap="flat" cmpd="sng" algn="ctr">
                      <a:solidFill>
                        <a:schemeClr val="tx1"/>
                      </a:solidFill>
                      <a:prstDash val="sysDot"/>
                      <a:round/>
                      <a:headEnd type="none" w="med" len="med"/>
                      <a:tailEnd type="none" w="med" len="med"/>
                    </a:lnT>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mn-lt"/>
                          <a:ea typeface="Times New Roman" panose="02020603050405020304" pitchFamily="18" charset="0"/>
                          <a:cs typeface="Times New Roman" panose="02020603050405020304" pitchFamily="18" charset="0"/>
                        </a:rPr>
                        <a:t>0.44 (0.26)</a:t>
                      </a:r>
                      <a:endParaRPr lang="en-US" sz="1800" dirty="0">
                        <a:effectLst/>
                        <a:latin typeface="+mn-lt"/>
                        <a:ea typeface="Calibri" panose="020F0502020204030204" pitchFamily="34" charset="0"/>
                        <a:cs typeface="Times New Roman" panose="02020603050405020304" pitchFamily="18" charset="0"/>
                      </a:endParaRPr>
                    </a:p>
                  </a:txBody>
                  <a:tcPr>
                    <a:lnT w="12700" cap="flat" cmpd="sng" algn="ctr">
                      <a:solidFill>
                        <a:schemeClr val="tx1"/>
                      </a:solidFill>
                      <a:prstDash val="sysDot"/>
                      <a:round/>
                      <a:headEnd type="none" w="med" len="med"/>
                      <a:tailEnd type="none" w="med" len="med"/>
                    </a:lnT>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800" dirty="0">
                          <a:effectLst/>
                          <a:latin typeface="+mn-lt"/>
                        </a:rPr>
                        <a:t>0.38* (0.18)</a:t>
                      </a:r>
                      <a:endParaRPr lang="en-US" sz="1800" dirty="0">
                        <a:effectLst/>
                        <a:latin typeface="+mn-lt"/>
                        <a:ea typeface="Calibri" panose="020F0502020204030204" pitchFamily="34" charset="0"/>
                        <a:cs typeface="Times New Roman" panose="02020603050405020304" pitchFamily="18" charset="0"/>
                      </a:endParaRPr>
                    </a:p>
                  </a:txBody>
                  <a:tcPr>
                    <a:lnT w="12700" cap="flat" cmpd="sng" algn="ctr">
                      <a:solidFill>
                        <a:schemeClr val="tx1"/>
                      </a:solidFill>
                      <a:prstDash val="sysDot"/>
                      <a:round/>
                      <a:headEnd type="none" w="med" len="med"/>
                      <a:tailEnd type="none" w="med" len="med"/>
                    </a:lnT>
                  </a:tcPr>
                </a:tc>
                <a:extLst>
                  <a:ext uri="{0D108BD9-81ED-4DB2-BD59-A6C34878D82A}">
                    <a16:rowId xmlns:a16="http://schemas.microsoft.com/office/drawing/2014/main" val="3957603905"/>
                  </a:ext>
                </a:extLst>
              </a:tr>
              <a:tr h="370840">
                <a:tc>
                  <a:txBody>
                    <a:bodyPr/>
                    <a:lstStyle/>
                    <a:p>
                      <a:r>
                        <a:rPr lang="en-IN" sz="1800" b="1" dirty="0"/>
                        <a:t>N </a:t>
                      </a:r>
                      <a:endParaRPr lang="en-US" sz="1800" b="1" dirty="0"/>
                    </a:p>
                  </a:txBody>
                  <a:tcPr/>
                </a:tc>
                <a:tc>
                  <a:txBody>
                    <a:bodyPr/>
                    <a:lstStyle/>
                    <a:p>
                      <a:pPr algn="r"/>
                      <a:r>
                        <a:rPr lang="en-IN" sz="1800" b="1" dirty="0"/>
                        <a:t>3,470</a:t>
                      </a:r>
                      <a:endParaRPr lang="en-US" sz="1800" b="1" dirty="0"/>
                    </a:p>
                  </a:txBody>
                  <a:tcPr/>
                </a:tc>
                <a:tc>
                  <a:txBody>
                    <a:bodyPr/>
                    <a:lstStyle/>
                    <a:p>
                      <a:pPr algn="r"/>
                      <a:r>
                        <a:rPr lang="en-IN" sz="1800" b="1" dirty="0"/>
                        <a:t>6,174</a:t>
                      </a:r>
                      <a:endParaRPr lang="en-US" sz="1800" b="1" dirty="0"/>
                    </a:p>
                  </a:txBody>
                  <a:tcPr/>
                </a:tc>
                <a:extLst>
                  <a:ext uri="{0D108BD9-81ED-4DB2-BD59-A6C34878D82A}">
                    <a16:rowId xmlns:a16="http://schemas.microsoft.com/office/drawing/2014/main" val="776862921"/>
                  </a:ext>
                </a:extLst>
              </a:tr>
            </a:tbl>
          </a:graphicData>
        </a:graphic>
      </p:graphicFrame>
      <p:sp>
        <p:nvSpPr>
          <p:cNvPr id="3" name="TextBox 2">
            <a:extLst>
              <a:ext uri="{FF2B5EF4-FFF2-40B4-BE49-F238E27FC236}">
                <a16:creationId xmlns:a16="http://schemas.microsoft.com/office/drawing/2014/main" id="{39DB766F-5F98-0315-1C9F-1021FCA7A607}"/>
              </a:ext>
            </a:extLst>
          </p:cNvPr>
          <p:cNvSpPr txBox="1"/>
          <p:nvPr/>
        </p:nvSpPr>
        <p:spPr>
          <a:xfrm>
            <a:off x="931516" y="5890310"/>
            <a:ext cx="11080092" cy="600164"/>
          </a:xfrm>
          <a:prstGeom prst="rect">
            <a:avLst/>
          </a:prstGeom>
          <a:noFill/>
        </p:spPr>
        <p:txBody>
          <a:bodyPr wrap="square">
            <a:spAutoFit/>
          </a:bodyPr>
          <a:lstStyle/>
          <a:p>
            <a:pPr marL="0" marR="0">
              <a:spcBef>
                <a:spcPts val="0"/>
              </a:spcBef>
              <a:spcAft>
                <a:spcPts val="0"/>
              </a:spcAft>
            </a:pPr>
            <a:r>
              <a:rPr lang="en-US" sz="1100" dirty="0">
                <a:effectLst/>
                <a:ea typeface="Calibri" panose="020F0502020204030204" pitchFamily="34" charset="0"/>
                <a:cs typeface="Times New Roman" panose="02020603050405020304" pitchFamily="18" charset="0"/>
              </a:rPr>
              <a:t>Clustered std. errors at the state level in parentheses;  *p&lt;0.05, **p&lt;0.01, ***p&lt;0.001</a:t>
            </a:r>
          </a:p>
          <a:p>
            <a:pPr marL="0" marR="0">
              <a:spcBef>
                <a:spcPts val="0"/>
              </a:spcBef>
              <a:spcAft>
                <a:spcPts val="0"/>
              </a:spcAft>
            </a:pPr>
            <a:r>
              <a:rPr lang="en-US" sz="1100" dirty="0">
                <a:effectLst/>
                <a:ea typeface="Calibri" panose="020F0502020204030204" pitchFamily="34" charset="0"/>
                <a:cs typeface="Times New Roman" panose="02020603050405020304" pitchFamily="18" charset="0"/>
              </a:rPr>
              <a:t>All models control for all covariates.  MML- Medical Marijuana Legalization </a:t>
            </a:r>
          </a:p>
          <a:p>
            <a:pPr marL="0" marR="0">
              <a:spcBef>
                <a:spcPts val="0"/>
              </a:spcBef>
              <a:spcAft>
                <a:spcPts val="0"/>
              </a:spcAft>
            </a:pPr>
            <a:r>
              <a:rPr lang="en-US" sz="1100" dirty="0">
                <a:effectLst/>
                <a:ea typeface="Calibri" panose="020F0502020204030204" pitchFamily="34" charset="0"/>
                <a:cs typeface="Times New Roman" panose="02020603050405020304" pitchFamily="18" charset="0"/>
              </a:rPr>
              <a:t>p-value for F-test for null hypothesis for testing pre-period trends was not significant for all models</a:t>
            </a:r>
          </a:p>
        </p:txBody>
      </p:sp>
      <p:sp>
        <p:nvSpPr>
          <p:cNvPr id="5" name="TextBox 4">
            <a:extLst>
              <a:ext uri="{FF2B5EF4-FFF2-40B4-BE49-F238E27FC236}">
                <a16:creationId xmlns:a16="http://schemas.microsoft.com/office/drawing/2014/main" id="{6B381F9B-E0CE-F95B-3285-56789F1EF289}"/>
              </a:ext>
            </a:extLst>
          </p:cNvPr>
          <p:cNvSpPr txBox="1"/>
          <p:nvPr/>
        </p:nvSpPr>
        <p:spPr>
          <a:xfrm>
            <a:off x="6232849" y="1561322"/>
            <a:ext cx="1691951" cy="895739"/>
          </a:xfrm>
          <a:prstGeom prst="rect">
            <a:avLst/>
          </a:prstGeom>
          <a:noFill/>
          <a:ln w="28575">
            <a:solidFill>
              <a:srgbClr val="FF0000"/>
            </a:solidFill>
          </a:ln>
        </p:spPr>
        <p:txBody>
          <a:bodyPr wrap="square" rtlCol="0">
            <a:spAutoFit/>
          </a:bodyPr>
          <a:lstStyle/>
          <a:p>
            <a:endParaRPr lang="en-US" dirty="0"/>
          </a:p>
        </p:txBody>
      </p:sp>
      <p:sp>
        <p:nvSpPr>
          <p:cNvPr id="6" name="TextBox 5">
            <a:extLst>
              <a:ext uri="{FF2B5EF4-FFF2-40B4-BE49-F238E27FC236}">
                <a16:creationId xmlns:a16="http://schemas.microsoft.com/office/drawing/2014/main" id="{404B5E2C-A246-4E57-45C9-27AE5DE5B6CC}"/>
              </a:ext>
            </a:extLst>
          </p:cNvPr>
          <p:cNvSpPr txBox="1"/>
          <p:nvPr/>
        </p:nvSpPr>
        <p:spPr>
          <a:xfrm>
            <a:off x="6304384" y="2981130"/>
            <a:ext cx="1691951" cy="895739"/>
          </a:xfrm>
          <a:prstGeom prst="rect">
            <a:avLst/>
          </a:prstGeom>
          <a:noFill/>
          <a:ln w="28575">
            <a:solidFill>
              <a:srgbClr val="FF0000"/>
            </a:solidFill>
          </a:ln>
        </p:spPr>
        <p:txBody>
          <a:bodyPr wrap="square" rtlCol="0">
            <a:spAutoFit/>
          </a:bodyPr>
          <a:lstStyle/>
          <a:p>
            <a:endParaRPr lang="en-US" dirty="0"/>
          </a:p>
        </p:txBody>
      </p:sp>
      <p:sp>
        <p:nvSpPr>
          <p:cNvPr id="7" name="TextBox 6">
            <a:extLst>
              <a:ext uri="{FF2B5EF4-FFF2-40B4-BE49-F238E27FC236}">
                <a16:creationId xmlns:a16="http://schemas.microsoft.com/office/drawing/2014/main" id="{CACD3FB0-DA77-B810-CCDD-3E4E2BBCE079}"/>
              </a:ext>
            </a:extLst>
          </p:cNvPr>
          <p:cNvSpPr txBox="1"/>
          <p:nvPr/>
        </p:nvSpPr>
        <p:spPr>
          <a:xfrm>
            <a:off x="8329127" y="4520681"/>
            <a:ext cx="2974907" cy="895739"/>
          </a:xfrm>
          <a:prstGeom prst="rect">
            <a:avLst/>
          </a:prstGeom>
          <a:noFill/>
          <a:ln w="28575">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3079631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3D8A2-FE15-4402-8773-C78B548DF266}"/>
              </a:ext>
            </a:extLst>
          </p:cNvPr>
          <p:cNvSpPr>
            <a:spLocks noGrp="1"/>
          </p:cNvSpPr>
          <p:nvPr>
            <p:ph type="title"/>
          </p:nvPr>
        </p:nvSpPr>
        <p:spPr/>
        <p:txBody>
          <a:bodyPr/>
          <a:lstStyle/>
          <a:p>
            <a:r>
              <a:rPr lang="en-US" dirty="0">
                <a:solidFill>
                  <a:schemeClr val="accent4">
                    <a:lumMod val="75000"/>
                  </a:schemeClr>
                </a:solidFill>
              </a:rPr>
              <a:t>Key takeaways</a:t>
            </a:r>
          </a:p>
        </p:txBody>
      </p:sp>
      <p:sp>
        <p:nvSpPr>
          <p:cNvPr id="3" name="Content Placeholder 2">
            <a:extLst>
              <a:ext uri="{FF2B5EF4-FFF2-40B4-BE49-F238E27FC236}">
                <a16:creationId xmlns:a16="http://schemas.microsoft.com/office/drawing/2014/main" id="{4DDF9024-F380-49D9-B0B6-19F4BB7DA9B0}"/>
              </a:ext>
            </a:extLst>
          </p:cNvPr>
          <p:cNvSpPr>
            <a:spLocks noGrp="1"/>
          </p:cNvSpPr>
          <p:nvPr>
            <p:ph idx="1"/>
          </p:nvPr>
        </p:nvSpPr>
        <p:spPr/>
        <p:txBody>
          <a:bodyPr>
            <a:normAutofit fontScale="85000" lnSpcReduction="10000"/>
          </a:bodyPr>
          <a:lstStyle/>
          <a:p>
            <a:pPr>
              <a:buFont typeface="Arial" panose="020B0604020202020204" pitchFamily="34" charset="0"/>
              <a:buChar char="•"/>
            </a:pPr>
            <a:r>
              <a:rPr lang="en-US" dirty="0"/>
              <a:t>MML passage leads to an increase in OOP expenses for drugs and doctor visits at EOL</a:t>
            </a:r>
          </a:p>
          <a:p>
            <a:pPr>
              <a:buFont typeface="Arial" panose="020B0604020202020204" pitchFamily="34" charset="0"/>
              <a:buChar char="•"/>
            </a:pPr>
            <a:r>
              <a:rPr lang="en-IN" dirty="0"/>
              <a:t>MML associated with an increase of nearly USD 650 and 275 for drugs and doctor visits respectively in the last two years before death as OOP expenses for decedents in the treatment states. </a:t>
            </a:r>
            <a:endParaRPr lang="en-US" dirty="0"/>
          </a:p>
          <a:p>
            <a:pPr>
              <a:buFont typeface="Arial" panose="020B0604020202020204" pitchFamily="34" charset="0"/>
              <a:buChar char="•"/>
            </a:pPr>
            <a:r>
              <a:rPr lang="en-US" dirty="0"/>
              <a:t>Evidence of cost shifting to patients </a:t>
            </a:r>
          </a:p>
          <a:p>
            <a:pPr lvl="1"/>
            <a:r>
              <a:rPr lang="en-US" dirty="0">
                <a:sym typeface="Wingdings" panose="05000000000000000000" pitchFamily="2" charset="2"/>
              </a:rPr>
              <a:t>Cost savings for Medicare &amp; Medicaid </a:t>
            </a:r>
            <a:r>
              <a:rPr lang="en-US" sz="1200" dirty="0">
                <a:sym typeface="Wingdings" panose="05000000000000000000" pitchFamily="2" charset="2"/>
              </a:rPr>
              <a:t>(Bradford &amp; Bradford, 2017, 2018)</a:t>
            </a:r>
            <a:endParaRPr lang="en-US" sz="1200" dirty="0"/>
          </a:p>
          <a:p>
            <a:pPr>
              <a:buFont typeface="Arial" panose="020B0604020202020204" pitchFamily="34" charset="0"/>
              <a:buChar char="•"/>
            </a:pPr>
            <a:r>
              <a:rPr lang="en-US" dirty="0"/>
              <a:t>Differential impact reflects differential access to quality assured products</a:t>
            </a:r>
          </a:p>
          <a:p>
            <a:pPr>
              <a:buFont typeface="Arial" panose="020B0604020202020204" pitchFamily="34" charset="0"/>
              <a:buChar char="•"/>
            </a:pPr>
            <a:r>
              <a:rPr lang="en-US" dirty="0">
                <a:sym typeface="Wingdings" panose="05000000000000000000" pitchFamily="2" charset="2"/>
              </a:rPr>
              <a:t>Medical cannabis costs should be part of healthcare cost discussions </a:t>
            </a:r>
          </a:p>
          <a:p>
            <a:pPr lvl="1"/>
            <a:r>
              <a:rPr lang="en-US" dirty="0"/>
              <a:t>85% medical cannabis users </a:t>
            </a:r>
            <a:r>
              <a:rPr lang="en-US" dirty="0">
                <a:sym typeface="Wingdings" panose="05000000000000000000" pitchFamily="2" charset="2"/>
              </a:rPr>
              <a:t> conditions with substantial evidence of therapeutic effectiveness </a:t>
            </a:r>
            <a:r>
              <a:rPr lang="en-US" sz="800" dirty="0">
                <a:sym typeface="Wingdings" panose="05000000000000000000" pitchFamily="2" charset="2"/>
              </a:rPr>
              <a:t>(Boehnke et al., 2019)</a:t>
            </a:r>
          </a:p>
          <a:p>
            <a:pPr marL="0" indent="0">
              <a:buNone/>
            </a:pPr>
            <a:endParaRPr lang="en-US" dirty="0"/>
          </a:p>
        </p:txBody>
      </p:sp>
      <p:sp>
        <p:nvSpPr>
          <p:cNvPr id="4" name="Footer Placeholder 3">
            <a:extLst>
              <a:ext uri="{FF2B5EF4-FFF2-40B4-BE49-F238E27FC236}">
                <a16:creationId xmlns:a16="http://schemas.microsoft.com/office/drawing/2014/main" id="{52C03388-9933-42A3-8111-23520735F17B}"/>
              </a:ext>
            </a:extLst>
          </p:cNvPr>
          <p:cNvSpPr>
            <a:spLocks noGrp="1"/>
          </p:cNvSpPr>
          <p:nvPr>
            <p:ph type="ftr" sz="quarter" idx="3"/>
          </p:nvPr>
        </p:nvSpPr>
        <p:spPr/>
        <p:txBody>
          <a:bodyPr/>
          <a:lstStyle/>
          <a:p>
            <a:r>
              <a:rPr lang="en-US"/>
              <a:t>College of Public Health</a:t>
            </a:r>
            <a:endParaRPr lang="en-US" dirty="0"/>
          </a:p>
        </p:txBody>
      </p:sp>
    </p:spTree>
    <p:extLst>
      <p:ext uri="{BB962C8B-B14F-4D97-AF65-F5344CB8AC3E}">
        <p14:creationId xmlns:p14="http://schemas.microsoft.com/office/powerpoint/2010/main" val="830621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5C04C-39BC-45B6-B5F3-8DE980B3820D}"/>
              </a:ext>
            </a:extLst>
          </p:cNvPr>
          <p:cNvSpPr>
            <a:spLocks noGrp="1"/>
          </p:cNvSpPr>
          <p:nvPr>
            <p:ph type="title"/>
          </p:nvPr>
        </p:nvSpPr>
        <p:spPr/>
        <p:txBody>
          <a:bodyPr/>
          <a:lstStyle/>
          <a:p>
            <a:r>
              <a:rPr lang="en-US" dirty="0">
                <a:solidFill>
                  <a:schemeClr val="accent4">
                    <a:lumMod val="75000"/>
                  </a:schemeClr>
                </a:solidFill>
              </a:rPr>
              <a:t>Background </a:t>
            </a:r>
          </a:p>
        </p:txBody>
      </p:sp>
      <p:sp>
        <p:nvSpPr>
          <p:cNvPr id="3" name="Content Placeholder 2">
            <a:extLst>
              <a:ext uri="{FF2B5EF4-FFF2-40B4-BE49-F238E27FC236}">
                <a16:creationId xmlns:a16="http://schemas.microsoft.com/office/drawing/2014/main" id="{AD90BA07-3562-4501-9AFD-94CC51E9DDC0}"/>
              </a:ext>
            </a:extLst>
          </p:cNvPr>
          <p:cNvSpPr>
            <a:spLocks noGrp="1"/>
          </p:cNvSpPr>
          <p:nvPr>
            <p:ph idx="1"/>
          </p:nvPr>
        </p:nvSpPr>
        <p:spPr>
          <a:xfrm>
            <a:off x="688425" y="1561673"/>
            <a:ext cx="11106307" cy="4561726"/>
          </a:xfrm>
        </p:spPr>
        <p:txBody>
          <a:bodyPr>
            <a:normAutofit/>
          </a:bodyPr>
          <a:lstStyle/>
          <a:p>
            <a:pPr>
              <a:buFont typeface="Arial" panose="020B0604020202020204" pitchFamily="34" charset="0"/>
              <a:buChar char="•"/>
            </a:pPr>
            <a:r>
              <a:rPr lang="en-US" dirty="0"/>
              <a:t>High out-of-pocket (OOP) expenses during EOL </a:t>
            </a:r>
            <a:r>
              <a:rPr lang="en-US" sz="1200" dirty="0"/>
              <a:t>(Kelley et al., 2010; Marshall et al., 2010) </a:t>
            </a:r>
          </a:p>
          <a:p>
            <a:pPr lvl="1">
              <a:spcBef>
                <a:spcPts val="1000"/>
              </a:spcBef>
              <a:buClrTx/>
              <a:buSzPct val="95000"/>
              <a:defRPr/>
            </a:pPr>
            <a:r>
              <a:rPr lang="en-US" dirty="0">
                <a:latin typeface="+mn-lt"/>
              </a:rPr>
              <a:t>43% decedents exhaust their non-housing assets in the last five years of life  </a:t>
            </a:r>
            <a:r>
              <a:rPr lang="en-US" sz="1200" dirty="0">
                <a:solidFill>
                  <a:srgbClr val="000000"/>
                </a:solidFill>
              </a:rPr>
              <a:t>(Kelley et al., 2010) </a:t>
            </a:r>
            <a:endParaRPr lang="en-US" sz="1200" dirty="0">
              <a:latin typeface="+mn-lt"/>
            </a:endParaRPr>
          </a:p>
          <a:p>
            <a:pPr lvl="1"/>
            <a:r>
              <a:rPr lang="en-US" dirty="0">
                <a:latin typeface="+mn-lt"/>
              </a:rPr>
              <a:t>Spending on drugs – among the top 3 contributors in the last year of life </a:t>
            </a:r>
            <a:r>
              <a:rPr lang="en-US" sz="1300" dirty="0">
                <a:latin typeface="+mn-lt"/>
              </a:rPr>
              <a:t>(Marshall et al., 2010)</a:t>
            </a:r>
          </a:p>
          <a:p>
            <a:pPr>
              <a:buFont typeface="Arial" panose="020B0604020202020204" pitchFamily="34" charset="0"/>
              <a:buChar char="•"/>
            </a:pPr>
            <a:r>
              <a:rPr lang="en-US" dirty="0">
                <a:latin typeface="+mn-lt"/>
              </a:rPr>
              <a:t>MML and reduction in prescription drug use among older adults, reduction in Medicare expenses on drugs </a:t>
            </a:r>
            <a:r>
              <a:rPr lang="en-US" sz="1200" dirty="0">
                <a:latin typeface="+mn-lt"/>
              </a:rPr>
              <a:t>(Wen &amp; Hockenberry, 2018; Bradford &amp; Bradford, 2017)</a:t>
            </a:r>
          </a:p>
          <a:p>
            <a:pPr>
              <a:buFont typeface="Arial" panose="020B0604020202020204" pitchFamily="34" charset="0"/>
              <a:buChar char="•"/>
            </a:pPr>
            <a:r>
              <a:rPr lang="en-US" dirty="0">
                <a:latin typeface="+mn-lt"/>
              </a:rPr>
              <a:t>MML can influence OOP expenses at End of Life (EOL), especially that related to drugs and doctor visits </a:t>
            </a:r>
          </a:p>
        </p:txBody>
      </p:sp>
      <p:sp>
        <p:nvSpPr>
          <p:cNvPr id="4" name="Footer Placeholder 3">
            <a:extLst>
              <a:ext uri="{FF2B5EF4-FFF2-40B4-BE49-F238E27FC236}">
                <a16:creationId xmlns:a16="http://schemas.microsoft.com/office/drawing/2014/main" id="{221ABF41-E63D-41A9-B6CA-77888B24DF9D}"/>
              </a:ext>
            </a:extLst>
          </p:cNvPr>
          <p:cNvSpPr>
            <a:spLocks noGrp="1"/>
          </p:cNvSpPr>
          <p:nvPr>
            <p:ph type="ftr" sz="quarter" idx="3"/>
          </p:nvPr>
        </p:nvSpPr>
        <p:spPr/>
        <p:txBody>
          <a:bodyPr/>
          <a:lstStyle/>
          <a:p>
            <a:r>
              <a:rPr lang="en-US"/>
              <a:t>College of Public Health</a:t>
            </a:r>
            <a:endParaRPr lang="en-US" dirty="0"/>
          </a:p>
        </p:txBody>
      </p:sp>
    </p:spTree>
    <p:extLst>
      <p:ext uri="{BB962C8B-B14F-4D97-AF65-F5344CB8AC3E}">
        <p14:creationId xmlns:p14="http://schemas.microsoft.com/office/powerpoint/2010/main" val="3230736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BEF8C-667C-4DED-B065-C4BD922FA7EE}"/>
              </a:ext>
            </a:extLst>
          </p:cNvPr>
          <p:cNvSpPr>
            <a:spLocks noGrp="1"/>
          </p:cNvSpPr>
          <p:nvPr>
            <p:ph type="title"/>
          </p:nvPr>
        </p:nvSpPr>
        <p:spPr/>
        <p:txBody>
          <a:bodyPr/>
          <a:lstStyle/>
          <a:p>
            <a:r>
              <a:rPr lang="en-US" b="1" dirty="0"/>
              <a:t>Mechanisms </a:t>
            </a:r>
          </a:p>
        </p:txBody>
      </p:sp>
      <p:sp>
        <p:nvSpPr>
          <p:cNvPr id="5" name="Rectangle 4">
            <a:extLst>
              <a:ext uri="{FF2B5EF4-FFF2-40B4-BE49-F238E27FC236}">
                <a16:creationId xmlns:a16="http://schemas.microsoft.com/office/drawing/2014/main" id="{0007BDAB-1CAB-4BB9-B195-1460C787E061}"/>
              </a:ext>
            </a:extLst>
          </p:cNvPr>
          <p:cNvSpPr/>
          <p:nvPr/>
        </p:nvSpPr>
        <p:spPr>
          <a:xfrm>
            <a:off x="3287321" y="2668483"/>
            <a:ext cx="3613987" cy="106632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285750" indent="-285750">
              <a:buFont typeface="Arial" panose="020B0604020202020204" pitchFamily="34" charset="0"/>
              <a:buChar char="•"/>
            </a:pPr>
            <a:r>
              <a:rPr lang="en-US" sz="1400" dirty="0"/>
              <a:t>Discordant legal status (Federal/ state levels)</a:t>
            </a:r>
          </a:p>
          <a:p>
            <a:pPr marL="285750" indent="-285750">
              <a:buFont typeface="Arial" panose="020B0604020202020204" pitchFamily="34" charset="0"/>
              <a:buChar char="•"/>
            </a:pPr>
            <a:r>
              <a:rPr lang="en-US" sz="1400" dirty="0"/>
              <a:t>Non-coverage of medical cannabis &amp; related expenses </a:t>
            </a:r>
          </a:p>
          <a:p>
            <a:pPr marL="285750" indent="-285750">
              <a:buFont typeface="Arial" panose="020B0604020202020204" pitchFamily="34" charset="0"/>
              <a:buChar char="•"/>
            </a:pPr>
            <a:r>
              <a:rPr lang="en-US" sz="1400" dirty="0"/>
              <a:t>Dependence on Out-of-network providers for certification </a:t>
            </a:r>
          </a:p>
        </p:txBody>
      </p:sp>
      <p:sp>
        <p:nvSpPr>
          <p:cNvPr id="6" name="Rectangle 5">
            <a:extLst>
              <a:ext uri="{FF2B5EF4-FFF2-40B4-BE49-F238E27FC236}">
                <a16:creationId xmlns:a16="http://schemas.microsoft.com/office/drawing/2014/main" id="{F39F1BD7-34F4-4C41-96DF-C0D0DFB94730}"/>
              </a:ext>
            </a:extLst>
          </p:cNvPr>
          <p:cNvSpPr/>
          <p:nvPr/>
        </p:nvSpPr>
        <p:spPr>
          <a:xfrm>
            <a:off x="7358974" y="2297695"/>
            <a:ext cx="4235867" cy="180790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285750" indent="-285750">
              <a:buFont typeface="Arial" panose="020B0604020202020204" pitchFamily="34" charset="0"/>
              <a:buChar char="•"/>
            </a:pPr>
            <a:r>
              <a:rPr lang="en-US" sz="2000" dirty="0"/>
              <a:t>Increased OOP expenses on drugs at EOL</a:t>
            </a:r>
          </a:p>
          <a:p>
            <a:pPr marL="285750" indent="-285750">
              <a:buFont typeface="Arial" panose="020B0604020202020204" pitchFamily="34" charset="0"/>
              <a:buChar char="•"/>
            </a:pPr>
            <a:r>
              <a:rPr lang="en-US" sz="2000" dirty="0"/>
              <a:t>Increased OOP expenses on doctor visits at EOL </a:t>
            </a:r>
          </a:p>
        </p:txBody>
      </p:sp>
      <p:sp>
        <p:nvSpPr>
          <p:cNvPr id="7" name="Rectangle 6">
            <a:extLst>
              <a:ext uri="{FF2B5EF4-FFF2-40B4-BE49-F238E27FC236}">
                <a16:creationId xmlns:a16="http://schemas.microsoft.com/office/drawing/2014/main" id="{98AC0BEC-6AA6-448C-AB33-987A4DD4BC00}"/>
              </a:ext>
            </a:extLst>
          </p:cNvPr>
          <p:cNvSpPr/>
          <p:nvPr/>
        </p:nvSpPr>
        <p:spPr>
          <a:xfrm>
            <a:off x="3206561" y="4857811"/>
            <a:ext cx="3613987" cy="106632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marL="285750" indent="-285750">
              <a:buFont typeface="Arial" panose="020B0604020202020204" pitchFamily="34" charset="0"/>
              <a:buChar char="•"/>
            </a:pPr>
            <a:r>
              <a:rPr lang="en-US" sz="1400" dirty="0"/>
              <a:t>Mode of use (non-smoking is more expensive)</a:t>
            </a:r>
          </a:p>
          <a:p>
            <a:pPr marL="285750" indent="-285750">
              <a:buFont typeface="Arial" panose="020B0604020202020204" pitchFamily="34" charset="0"/>
              <a:buChar char="•"/>
            </a:pPr>
            <a:r>
              <a:rPr lang="en-US" sz="1400" dirty="0"/>
              <a:t>Multiple doc visits/visits to multiple doctors due to concerns about the use of medical marijuana </a:t>
            </a:r>
          </a:p>
          <a:p>
            <a:pPr marL="742950" lvl="1" indent="-285750">
              <a:buFont typeface="Arial" panose="020B0604020202020204" pitchFamily="34" charset="0"/>
              <a:buChar char="•"/>
            </a:pPr>
            <a:endParaRPr lang="en-US" sz="1500" dirty="0"/>
          </a:p>
        </p:txBody>
      </p:sp>
      <p:sp>
        <p:nvSpPr>
          <p:cNvPr id="8" name="Arrow: Right 7">
            <a:extLst>
              <a:ext uri="{FF2B5EF4-FFF2-40B4-BE49-F238E27FC236}">
                <a16:creationId xmlns:a16="http://schemas.microsoft.com/office/drawing/2014/main" id="{3F18F38E-76F8-4C6E-9057-EDE92E809613}"/>
              </a:ext>
            </a:extLst>
          </p:cNvPr>
          <p:cNvSpPr/>
          <p:nvPr/>
        </p:nvSpPr>
        <p:spPr>
          <a:xfrm>
            <a:off x="3206561" y="1770006"/>
            <a:ext cx="3703099" cy="73143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500" b="1" dirty="0"/>
              <a:t>Regulatory pathway</a:t>
            </a:r>
          </a:p>
        </p:txBody>
      </p:sp>
      <p:sp>
        <p:nvSpPr>
          <p:cNvPr id="9" name="Arrow: Right 8">
            <a:extLst>
              <a:ext uri="{FF2B5EF4-FFF2-40B4-BE49-F238E27FC236}">
                <a16:creationId xmlns:a16="http://schemas.microsoft.com/office/drawing/2014/main" id="{BE3BA363-C982-4A04-B141-BBE30EE081C6}"/>
              </a:ext>
            </a:extLst>
          </p:cNvPr>
          <p:cNvSpPr/>
          <p:nvPr/>
        </p:nvSpPr>
        <p:spPr>
          <a:xfrm>
            <a:off x="3206561" y="3933452"/>
            <a:ext cx="3703099" cy="73143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500" b="1" dirty="0"/>
              <a:t>Clinical efficacy &amp; safety pathway</a:t>
            </a:r>
          </a:p>
        </p:txBody>
      </p:sp>
      <p:sp>
        <p:nvSpPr>
          <p:cNvPr id="13" name="Rectangle 12">
            <a:extLst>
              <a:ext uri="{FF2B5EF4-FFF2-40B4-BE49-F238E27FC236}">
                <a16:creationId xmlns:a16="http://schemas.microsoft.com/office/drawing/2014/main" id="{C78AC50A-8B45-4B2E-B951-759197D932AE}"/>
              </a:ext>
            </a:extLst>
          </p:cNvPr>
          <p:cNvSpPr/>
          <p:nvPr/>
        </p:nvSpPr>
        <p:spPr>
          <a:xfrm>
            <a:off x="1665763" y="2908090"/>
            <a:ext cx="903466" cy="5871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MML</a:t>
            </a:r>
          </a:p>
        </p:txBody>
      </p:sp>
    </p:spTree>
    <p:extLst>
      <p:ext uri="{BB962C8B-B14F-4D97-AF65-F5344CB8AC3E}">
        <p14:creationId xmlns:p14="http://schemas.microsoft.com/office/powerpoint/2010/main" val="4114629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D6106-5393-4D55-B60C-2FEE40C4754E}"/>
              </a:ext>
            </a:extLst>
          </p:cNvPr>
          <p:cNvSpPr>
            <a:spLocks noGrp="1"/>
          </p:cNvSpPr>
          <p:nvPr>
            <p:ph type="title"/>
          </p:nvPr>
        </p:nvSpPr>
        <p:spPr/>
        <p:txBody>
          <a:bodyPr/>
          <a:lstStyle/>
          <a:p>
            <a:r>
              <a:rPr lang="en-US" dirty="0">
                <a:solidFill>
                  <a:schemeClr val="accent4">
                    <a:lumMod val="75000"/>
                  </a:schemeClr>
                </a:solidFill>
              </a:rPr>
              <a:t>Data &amp; sample  </a:t>
            </a:r>
          </a:p>
        </p:txBody>
      </p:sp>
      <p:sp>
        <p:nvSpPr>
          <p:cNvPr id="3" name="Content Placeholder 2">
            <a:extLst>
              <a:ext uri="{FF2B5EF4-FFF2-40B4-BE49-F238E27FC236}">
                <a16:creationId xmlns:a16="http://schemas.microsoft.com/office/drawing/2014/main" id="{50239D38-77F7-45A2-8338-CB68B8BEB49F}"/>
              </a:ext>
            </a:extLst>
          </p:cNvPr>
          <p:cNvSpPr>
            <a:spLocks noGrp="1"/>
          </p:cNvSpPr>
          <p:nvPr>
            <p:ph idx="1"/>
          </p:nvPr>
        </p:nvSpPr>
        <p:spPr>
          <a:xfrm>
            <a:off x="838200" y="1591688"/>
            <a:ext cx="10627760" cy="4654999"/>
          </a:xfrm>
        </p:spPr>
        <p:txBody>
          <a:bodyPr/>
          <a:lstStyle/>
          <a:p>
            <a:pPr>
              <a:buFont typeface="Arial" panose="020B0604020202020204" pitchFamily="34" charset="0"/>
              <a:buChar char="•"/>
            </a:pPr>
            <a:r>
              <a:rPr lang="en-US" dirty="0"/>
              <a:t>Geocoded state level restricted Health and Retirement Study (HRS) exit interviews (1995 to 2018)</a:t>
            </a:r>
          </a:p>
          <a:p>
            <a:pPr lvl="1"/>
            <a:r>
              <a:rPr lang="en-US" dirty="0"/>
              <a:t>RAND HRS detailed imputations file for EOL OOP expenditures  </a:t>
            </a:r>
          </a:p>
          <a:p>
            <a:pPr>
              <a:buFont typeface="Arial" panose="020B0604020202020204" pitchFamily="34" charset="0"/>
              <a:buChar char="•"/>
            </a:pPr>
            <a:r>
              <a:rPr lang="en-US" dirty="0"/>
              <a:t>Sample restricted to</a:t>
            </a:r>
          </a:p>
          <a:p>
            <a:pPr lvl="1"/>
            <a:r>
              <a:rPr lang="en-US" dirty="0"/>
              <a:t>&gt;=65 years at the time of death </a:t>
            </a:r>
          </a:p>
          <a:p>
            <a:pPr lvl="1"/>
            <a:r>
              <a:rPr lang="en-US" dirty="0"/>
              <a:t>No missing covariates (2,044 (15%) decedents excluded)</a:t>
            </a:r>
          </a:p>
          <a:p>
            <a:pPr>
              <a:buFont typeface="Arial" panose="020B0604020202020204" pitchFamily="34" charset="0"/>
              <a:buChar char="•"/>
            </a:pPr>
            <a:r>
              <a:rPr lang="en-US" dirty="0"/>
              <a:t>Final sample size: 11,289 decedents </a:t>
            </a:r>
          </a:p>
        </p:txBody>
      </p:sp>
      <p:sp>
        <p:nvSpPr>
          <p:cNvPr id="4" name="Footer Placeholder 3">
            <a:extLst>
              <a:ext uri="{FF2B5EF4-FFF2-40B4-BE49-F238E27FC236}">
                <a16:creationId xmlns:a16="http://schemas.microsoft.com/office/drawing/2014/main" id="{08776561-EEE0-43DC-B247-9F4974287594}"/>
              </a:ext>
            </a:extLst>
          </p:cNvPr>
          <p:cNvSpPr>
            <a:spLocks noGrp="1"/>
          </p:cNvSpPr>
          <p:nvPr>
            <p:ph type="ftr" sz="quarter" idx="3"/>
          </p:nvPr>
        </p:nvSpPr>
        <p:spPr/>
        <p:txBody>
          <a:bodyPr/>
          <a:lstStyle/>
          <a:p>
            <a:r>
              <a:rPr lang="en-US"/>
              <a:t>College of Public Health</a:t>
            </a:r>
            <a:endParaRPr lang="en-US" dirty="0"/>
          </a:p>
        </p:txBody>
      </p:sp>
    </p:spTree>
    <p:extLst>
      <p:ext uri="{BB962C8B-B14F-4D97-AF65-F5344CB8AC3E}">
        <p14:creationId xmlns:p14="http://schemas.microsoft.com/office/powerpoint/2010/main" val="1570512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8ADA8-C225-4370-BF6B-2B76C9EBAB2D}"/>
              </a:ext>
            </a:extLst>
          </p:cNvPr>
          <p:cNvSpPr>
            <a:spLocks noGrp="1"/>
          </p:cNvSpPr>
          <p:nvPr>
            <p:ph type="title"/>
          </p:nvPr>
        </p:nvSpPr>
        <p:spPr/>
        <p:txBody>
          <a:bodyPr/>
          <a:lstStyle/>
          <a:p>
            <a:r>
              <a:rPr lang="en-US" dirty="0">
                <a:solidFill>
                  <a:schemeClr val="accent4">
                    <a:lumMod val="75000"/>
                  </a:schemeClr>
                </a:solidFill>
              </a:rPr>
              <a:t>Outcome variables</a:t>
            </a:r>
          </a:p>
        </p:txBody>
      </p:sp>
      <p:sp>
        <p:nvSpPr>
          <p:cNvPr id="3" name="Content Placeholder 2">
            <a:extLst>
              <a:ext uri="{FF2B5EF4-FFF2-40B4-BE49-F238E27FC236}">
                <a16:creationId xmlns:a16="http://schemas.microsoft.com/office/drawing/2014/main" id="{75087206-3239-4384-AAC8-1F0CBECBF12D}"/>
              </a:ext>
            </a:extLst>
          </p:cNvPr>
          <p:cNvSpPr>
            <a:spLocks noGrp="1"/>
          </p:cNvSpPr>
          <p:nvPr>
            <p:ph idx="1"/>
          </p:nvPr>
        </p:nvSpPr>
        <p:spPr/>
        <p:txBody>
          <a:bodyPr>
            <a:normAutofit/>
          </a:bodyPr>
          <a:lstStyle/>
          <a:p>
            <a:pPr>
              <a:buFont typeface="Arial" panose="020B0604020202020204" pitchFamily="34" charset="0"/>
              <a:buChar char="•"/>
            </a:pPr>
            <a:r>
              <a:rPr lang="en-US" sz="2600" dirty="0"/>
              <a:t>OOP expenses on drugs: </a:t>
            </a:r>
          </a:p>
          <a:p>
            <a:pPr lvl="1"/>
            <a:r>
              <a:rPr lang="en-US" sz="2200" i="1" dirty="0"/>
              <a:t>“On average, about how much did he/she pay out-of-pocket per month for the prescription medications … in the last two years?”</a:t>
            </a:r>
          </a:p>
          <a:p>
            <a:pPr lvl="1"/>
            <a:r>
              <a:rPr lang="en-US" sz="2200" dirty="0"/>
              <a:t>Multiplied by 24 in the RAND HRS imputations file to reflect cost over two years</a:t>
            </a:r>
          </a:p>
          <a:p>
            <a:pPr>
              <a:buFont typeface="Arial" panose="020B0604020202020204" pitchFamily="34" charset="0"/>
              <a:buChar char="•"/>
            </a:pPr>
            <a:r>
              <a:rPr lang="en-US" sz="2600" dirty="0"/>
              <a:t>OOP expenses on doctor visits: </a:t>
            </a:r>
          </a:p>
          <a:p>
            <a:pPr lvl="1"/>
            <a:r>
              <a:rPr lang="en-US" i="1" dirty="0"/>
              <a:t>“</a:t>
            </a:r>
            <a:r>
              <a:rPr lang="en-US" sz="2200" i="1" dirty="0"/>
              <a:t>About how much did he/she pay out-of-pocket for doctor or clinic visits … in the last two years?” </a:t>
            </a:r>
          </a:p>
          <a:p>
            <a:pPr>
              <a:buFont typeface="Arial" panose="020B0604020202020204" pitchFamily="34" charset="0"/>
              <a:buChar char="•"/>
            </a:pPr>
            <a:r>
              <a:rPr lang="en-US" sz="2600" dirty="0"/>
              <a:t>Log transformed OOP expenses in 2018 dollars </a:t>
            </a:r>
          </a:p>
        </p:txBody>
      </p:sp>
      <p:sp>
        <p:nvSpPr>
          <p:cNvPr id="4" name="Footer Placeholder 3">
            <a:extLst>
              <a:ext uri="{FF2B5EF4-FFF2-40B4-BE49-F238E27FC236}">
                <a16:creationId xmlns:a16="http://schemas.microsoft.com/office/drawing/2014/main" id="{0CA06175-7ED1-44D6-8E55-823D718FB3AC}"/>
              </a:ext>
            </a:extLst>
          </p:cNvPr>
          <p:cNvSpPr>
            <a:spLocks noGrp="1"/>
          </p:cNvSpPr>
          <p:nvPr>
            <p:ph type="ftr" sz="quarter" idx="3"/>
          </p:nvPr>
        </p:nvSpPr>
        <p:spPr/>
        <p:txBody>
          <a:bodyPr/>
          <a:lstStyle/>
          <a:p>
            <a:r>
              <a:rPr lang="en-US"/>
              <a:t>College of Public Health</a:t>
            </a:r>
            <a:endParaRPr lang="en-US" dirty="0"/>
          </a:p>
        </p:txBody>
      </p:sp>
    </p:spTree>
    <p:extLst>
      <p:ext uri="{BB962C8B-B14F-4D97-AF65-F5344CB8AC3E}">
        <p14:creationId xmlns:p14="http://schemas.microsoft.com/office/powerpoint/2010/main" val="854666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59D74-6DA9-41DA-868F-D253BA85887D}"/>
              </a:ext>
            </a:extLst>
          </p:cNvPr>
          <p:cNvSpPr>
            <a:spLocks noGrp="1"/>
          </p:cNvSpPr>
          <p:nvPr>
            <p:ph type="title"/>
          </p:nvPr>
        </p:nvSpPr>
        <p:spPr/>
        <p:txBody>
          <a:bodyPr/>
          <a:lstStyle/>
          <a:p>
            <a:r>
              <a:rPr lang="en-US" dirty="0">
                <a:solidFill>
                  <a:schemeClr val="accent4">
                    <a:lumMod val="75000"/>
                  </a:schemeClr>
                </a:solidFill>
              </a:rPr>
              <a:t>Key independent variable &amp; covariates</a:t>
            </a:r>
          </a:p>
        </p:txBody>
      </p:sp>
      <p:sp>
        <p:nvSpPr>
          <p:cNvPr id="3" name="Content Placeholder 2">
            <a:extLst>
              <a:ext uri="{FF2B5EF4-FFF2-40B4-BE49-F238E27FC236}">
                <a16:creationId xmlns:a16="http://schemas.microsoft.com/office/drawing/2014/main" id="{26EDB1FC-593B-4961-A254-5290BD31AAEE}"/>
              </a:ext>
            </a:extLst>
          </p:cNvPr>
          <p:cNvSpPr>
            <a:spLocks noGrp="1"/>
          </p:cNvSpPr>
          <p:nvPr>
            <p:ph idx="1"/>
          </p:nvPr>
        </p:nvSpPr>
        <p:spPr>
          <a:xfrm>
            <a:off x="739344" y="1671715"/>
            <a:ext cx="11117033" cy="4564697"/>
          </a:xfrm>
        </p:spPr>
        <p:txBody>
          <a:bodyPr>
            <a:normAutofit lnSpcReduction="10000"/>
          </a:bodyPr>
          <a:lstStyle/>
          <a:p>
            <a:pPr marL="0" indent="0">
              <a:buNone/>
            </a:pPr>
            <a:r>
              <a:rPr lang="en-US" sz="2600" b="1" dirty="0">
                <a:cs typeface="Times New Roman" panose="02020603050405020304" pitchFamily="18" charset="0"/>
              </a:rPr>
              <a:t>Key explanatory variable</a:t>
            </a:r>
            <a:r>
              <a:rPr lang="en-US" sz="2600" dirty="0">
                <a:cs typeface="Times New Roman" panose="02020603050405020304" pitchFamily="18" charset="0"/>
              </a:rPr>
              <a:t>: </a:t>
            </a:r>
            <a:r>
              <a:rPr lang="en-US" sz="2600" i="1" dirty="0">
                <a:cs typeface="Times New Roman" panose="02020603050405020304" pitchFamily="18" charset="0"/>
              </a:rPr>
              <a:t>Presence of MML  </a:t>
            </a:r>
            <a:endParaRPr lang="en-US" sz="2600" dirty="0">
              <a:cs typeface="Times New Roman" panose="02020603050405020304" pitchFamily="18" charset="0"/>
            </a:endParaRPr>
          </a:p>
          <a:p>
            <a:pPr>
              <a:buFont typeface="Arial" panose="020B0604020202020204" pitchFamily="34" charset="0"/>
              <a:buChar char="•"/>
            </a:pPr>
            <a:r>
              <a:rPr lang="en-US" sz="2200" dirty="0">
                <a:solidFill>
                  <a:schemeClr val="accent1">
                    <a:lumMod val="50000"/>
                  </a:schemeClr>
                </a:solidFill>
                <a:cs typeface="Times New Roman" panose="02020603050405020304" pitchFamily="18" charset="0"/>
              </a:rPr>
              <a:t>Treatment</a:t>
            </a:r>
            <a:r>
              <a:rPr lang="en-US" sz="2200" dirty="0">
                <a:cs typeface="Times New Roman" panose="02020603050405020304" pitchFamily="18" charset="0"/>
              </a:rPr>
              <a:t> states: States with an effective MML by June 2018; Coded as “0” prior to MML implementation and “1” thereafter</a:t>
            </a:r>
          </a:p>
          <a:p>
            <a:pPr>
              <a:buFont typeface="Arial" panose="020B0604020202020204" pitchFamily="34" charset="0"/>
              <a:buChar char="•"/>
            </a:pPr>
            <a:r>
              <a:rPr lang="en-US" sz="2200" dirty="0">
                <a:solidFill>
                  <a:schemeClr val="accent1">
                    <a:lumMod val="50000"/>
                  </a:schemeClr>
                </a:solidFill>
                <a:cs typeface="Times New Roman" panose="02020603050405020304" pitchFamily="18" charset="0"/>
              </a:rPr>
              <a:t>Control </a:t>
            </a:r>
            <a:r>
              <a:rPr lang="en-US" sz="2200" dirty="0">
                <a:cs typeface="Times New Roman" panose="02020603050405020304" pitchFamily="18" charset="0"/>
              </a:rPr>
              <a:t>states: States that did not pass an MML by June 2018; Coded as “0” through 1994-2018 (never implementers) </a:t>
            </a:r>
          </a:p>
          <a:p>
            <a:pPr>
              <a:buFont typeface="Arial" panose="020B0604020202020204" pitchFamily="34" charset="0"/>
              <a:buChar char="•"/>
            </a:pPr>
            <a:r>
              <a:rPr lang="en-US" sz="2600" b="1" dirty="0">
                <a:cs typeface="Times New Roman" panose="02020603050405020304" pitchFamily="18" charset="0"/>
              </a:rPr>
              <a:t>Individual decedent level covariates</a:t>
            </a:r>
          </a:p>
          <a:p>
            <a:pPr lvl="1"/>
            <a:r>
              <a:rPr lang="en-US" sz="2200" dirty="0">
                <a:cs typeface="Times New Roman" panose="02020603050405020304" pitchFamily="18" charset="0"/>
              </a:rPr>
              <a:t>Socio-demographics, functional limitations, comorbidities, duration alive from the last core interview</a:t>
            </a:r>
          </a:p>
          <a:p>
            <a:pPr>
              <a:buFont typeface="Arial" panose="020B0604020202020204" pitchFamily="34" charset="0"/>
              <a:buChar char="•"/>
            </a:pPr>
            <a:r>
              <a:rPr lang="en-US" sz="2600" b="1" dirty="0">
                <a:cs typeface="Times New Roman" panose="02020603050405020304" pitchFamily="18" charset="0"/>
              </a:rPr>
              <a:t> Time-varying state-level controls </a:t>
            </a:r>
          </a:p>
          <a:p>
            <a:pPr lvl="1"/>
            <a:r>
              <a:rPr lang="en-US" sz="2200" dirty="0">
                <a:cs typeface="Times New Roman" panose="02020603050405020304" pitchFamily="18" charset="0"/>
              </a:rPr>
              <a:t> State-level policies (recreational marijuana laws, prescription drug monitoring programs), health system- supply-side variables, variables indicating EOL intensity, state LTSS environment and economic environment </a:t>
            </a:r>
            <a:endParaRPr lang="en-US" sz="2200" dirty="0"/>
          </a:p>
          <a:p>
            <a:pPr marL="0" indent="0">
              <a:buNone/>
            </a:pPr>
            <a:endParaRPr lang="en-US" sz="2800" dirty="0">
              <a:cs typeface="Times New Roman" panose="02020603050405020304" pitchFamily="18" charset="0"/>
            </a:endParaRPr>
          </a:p>
        </p:txBody>
      </p:sp>
      <p:sp>
        <p:nvSpPr>
          <p:cNvPr id="4" name="Footer Placeholder 3">
            <a:extLst>
              <a:ext uri="{FF2B5EF4-FFF2-40B4-BE49-F238E27FC236}">
                <a16:creationId xmlns:a16="http://schemas.microsoft.com/office/drawing/2014/main" id="{5813D8EC-6637-4D6A-92E2-22090BDFFF42}"/>
              </a:ext>
            </a:extLst>
          </p:cNvPr>
          <p:cNvSpPr>
            <a:spLocks noGrp="1"/>
          </p:cNvSpPr>
          <p:nvPr>
            <p:ph type="ftr" sz="quarter" idx="3"/>
          </p:nvPr>
        </p:nvSpPr>
        <p:spPr/>
        <p:txBody>
          <a:bodyPr/>
          <a:lstStyle/>
          <a:p>
            <a:r>
              <a:rPr lang="en-US"/>
              <a:t>College of Public Health</a:t>
            </a:r>
            <a:endParaRPr lang="en-US" dirty="0"/>
          </a:p>
        </p:txBody>
      </p:sp>
    </p:spTree>
    <p:extLst>
      <p:ext uri="{BB962C8B-B14F-4D97-AF65-F5344CB8AC3E}">
        <p14:creationId xmlns:p14="http://schemas.microsoft.com/office/powerpoint/2010/main" val="2697031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Content Placeholder 1">
                <a:extLst>
                  <a:ext uri="{FF2B5EF4-FFF2-40B4-BE49-F238E27FC236}">
                    <a16:creationId xmlns:a16="http://schemas.microsoft.com/office/drawing/2014/main" id="{FCB2D62F-D922-574B-9667-C93EA474D100}"/>
                  </a:ext>
                </a:extLst>
              </p:cNvPr>
              <p:cNvSpPr>
                <a:spLocks noGrp="1"/>
              </p:cNvSpPr>
              <p:nvPr>
                <p:ph idx="1"/>
              </p:nvPr>
            </p:nvSpPr>
            <p:spPr>
              <a:xfrm>
                <a:off x="764058" y="1806297"/>
                <a:ext cx="11333065" cy="4442347"/>
              </a:xfrm>
            </p:spPr>
            <p:txBody>
              <a:bodyPr>
                <a:normAutofit/>
              </a:bodyPr>
              <a:lstStyle/>
              <a:p>
                <a:pPr marL="0" indent="0">
                  <a:buNone/>
                </a:pPr>
                <a:r>
                  <a:rPr lang="en-US" b="1" dirty="0">
                    <a:cs typeface="Times New Roman" panose="02020603050405020304" pitchFamily="18" charset="0"/>
                  </a:rPr>
                  <a:t>Difference in Differences  (OLS regression models)</a:t>
                </a:r>
                <a:endParaRPr lang="en-US" sz="2400" b="1" i="1" dirty="0">
                  <a:latin typeface="Cambria Math" panose="02040503050406030204" pitchFamily="18" charset="0"/>
                  <a:cs typeface="Times New Roman" panose="02020603050405020304" pitchFamily="18" charset="0"/>
                </a:endParaRPr>
              </a:p>
              <a:p>
                <a:pPr lvl="1"/>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𝐿𝑜𝑔</m:t>
                        </m:r>
                        <m:r>
                          <a:rPr lang="en-US" i="1">
                            <a:latin typeface="Cambria Math" panose="02040503050406030204" pitchFamily="18" charset="0"/>
                          </a:rPr>
                          <m:t> </m:t>
                        </m:r>
                        <m:r>
                          <a:rPr lang="en-US" i="1">
                            <a:latin typeface="Cambria Math" panose="02040503050406030204" pitchFamily="18" charset="0"/>
                          </a:rPr>
                          <m:t>𝑂𝑂𝑃</m:t>
                        </m:r>
                        <m:r>
                          <a:rPr lang="en-US" i="1">
                            <a:latin typeface="Cambria Math" panose="02040503050406030204" pitchFamily="18" charset="0"/>
                          </a:rPr>
                          <m:t> </m:t>
                        </m:r>
                        <m:r>
                          <a:rPr lang="en-US" i="1">
                            <a:latin typeface="Cambria Math" panose="02040503050406030204" pitchFamily="18" charset="0"/>
                          </a:rPr>
                          <m:t>𝑒𝑥𝑝𝑒𝑛𝑠𝑒𝑠</m:t>
                        </m:r>
                      </m:e>
                      <m:sub>
                        <m:r>
                          <a:rPr lang="en-US" i="1">
                            <a:latin typeface="Cambria Math" panose="02040503050406030204" pitchFamily="18" charset="0"/>
                          </a:rPr>
                          <m:t>𝑖𝑠𝑡</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0</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1</m:t>
                        </m:r>
                      </m:sub>
                    </m:sSub>
                    <m:sSub>
                      <m:sSubPr>
                        <m:ctrlPr>
                          <a:rPr lang="en-US" i="1">
                            <a:latin typeface="Cambria Math" panose="02040503050406030204" pitchFamily="18" charset="0"/>
                          </a:rPr>
                        </m:ctrlPr>
                      </m:sSubPr>
                      <m:e>
                        <m:r>
                          <a:rPr lang="en-US" i="1">
                            <a:latin typeface="Cambria Math" panose="02040503050406030204" pitchFamily="18" charset="0"/>
                          </a:rPr>
                          <m:t>𝑀𝑀𝐿</m:t>
                        </m:r>
                      </m:e>
                      <m:sub>
                        <m:r>
                          <a:rPr lang="en-US" i="1">
                            <a:latin typeface="Cambria Math" panose="02040503050406030204" pitchFamily="18" charset="0"/>
                          </a:rPr>
                          <m:t>𝑖𝑠𝑡</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2</m:t>
                        </m:r>
                      </m:sub>
                    </m:sSub>
                    <m:sSub>
                      <m:sSubPr>
                        <m:ctrlPr>
                          <a:rPr lang="en-US" i="1">
                            <a:latin typeface="Cambria Math" panose="02040503050406030204" pitchFamily="18" charset="0"/>
                          </a:rPr>
                        </m:ctrlPr>
                      </m:sSubPr>
                      <m:e>
                        <m:r>
                          <a:rPr lang="en-US" i="1">
                            <a:latin typeface="Cambria Math" panose="02040503050406030204" pitchFamily="18" charset="0"/>
                          </a:rPr>
                          <m:t>𝑋</m:t>
                        </m:r>
                      </m:e>
                      <m:sub>
                        <m:r>
                          <a:rPr lang="en-US" i="1">
                            <a:latin typeface="Cambria Math" panose="02040503050406030204" pitchFamily="18" charset="0"/>
                          </a:rPr>
                          <m:t>𝑖𝑠𝑡</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𝛽</m:t>
                        </m:r>
                      </m:e>
                      <m:sub>
                        <m:r>
                          <a:rPr lang="en-US" i="1">
                            <a:latin typeface="Cambria Math" panose="02040503050406030204" pitchFamily="18" charset="0"/>
                          </a:rPr>
                          <m:t>3</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𝑍</m:t>
                        </m:r>
                      </m:e>
                      <m:sub>
                        <m:r>
                          <a:rPr lang="en-US" i="1">
                            <a:latin typeface="Cambria Math" panose="02040503050406030204" pitchFamily="18" charset="0"/>
                          </a:rPr>
                          <m:t>𝑠𝑡</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m:t>
                        </m:r>
                      </m:e>
                      <m:sub>
                        <m:r>
                          <a:rPr lang="en-US" i="1">
                            <a:latin typeface="Cambria Math" panose="02040503050406030204" pitchFamily="18" charset="0"/>
                          </a:rPr>
                          <m:t>𝑠</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𝛾</m:t>
                        </m:r>
                      </m:e>
                      <m:sub>
                        <m:r>
                          <a:rPr lang="en-US" i="1">
                            <a:latin typeface="Cambria Math" panose="02040503050406030204" pitchFamily="18" charset="0"/>
                          </a:rPr>
                          <m:t>𝑡</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𝜀</m:t>
                        </m:r>
                      </m:e>
                      <m:sub>
                        <m:r>
                          <a:rPr lang="en-US" i="1">
                            <a:latin typeface="Cambria Math" panose="02040503050406030204" pitchFamily="18" charset="0"/>
                          </a:rPr>
                          <m:t>𝑠𝑡</m:t>
                        </m:r>
                      </m:sub>
                    </m:sSub>
                  </m:oMath>
                </a14:m>
                <a:endParaRPr lang="en-US" sz="2000" dirty="0">
                  <a:cs typeface="Times New Roman" panose="02020603050405020304" pitchFamily="18" charset="0"/>
                </a:endParaRPr>
              </a:p>
              <a:p>
                <a:pPr marL="0" indent="0">
                  <a:buNone/>
                </a:pPr>
                <a:r>
                  <a:rPr lang="en-US" b="1" dirty="0">
                    <a:cs typeface="Times New Roman" panose="02020603050405020304" pitchFamily="18" charset="0"/>
                  </a:rPr>
                  <a:t>Event study model </a:t>
                </a:r>
                <a:endParaRPr lang="en-US" b="1" u="sng" dirty="0">
                  <a:cs typeface="Times New Roman" panose="02020603050405020304" pitchFamily="18" charset="0"/>
                </a:endParaRPr>
              </a:p>
              <a:p>
                <a:pPr marL="0" indent="0">
                  <a:buNone/>
                </a:pPr>
                <a:r>
                  <a:rPr lang="en-US" b="1" dirty="0">
                    <a:cs typeface="Times New Roman" panose="02020603050405020304" pitchFamily="18" charset="0"/>
                  </a:rPr>
                  <a:t>Other robustness checks </a:t>
                </a:r>
              </a:p>
              <a:p>
                <a:pPr lvl="1"/>
                <a:r>
                  <a:rPr lang="en-US" dirty="0">
                    <a:cs typeface="Times New Roman" panose="02020603050405020304" pitchFamily="18" charset="0"/>
                  </a:rPr>
                  <a:t>Models with and without time varying state level controls </a:t>
                </a:r>
              </a:p>
              <a:p>
                <a:pPr lvl="1"/>
                <a:r>
                  <a:rPr lang="en-US" dirty="0">
                    <a:cs typeface="Times New Roman" panose="02020603050405020304" pitchFamily="18" charset="0"/>
                  </a:rPr>
                  <a:t>Callaway &amp; </a:t>
                </a:r>
                <a:r>
                  <a:rPr lang="en-US" dirty="0" err="1">
                    <a:cs typeface="Times New Roman" panose="02020603050405020304" pitchFamily="18" charset="0"/>
                  </a:rPr>
                  <a:t>Sant’Anna</a:t>
                </a:r>
                <a:r>
                  <a:rPr lang="en-US" dirty="0">
                    <a:cs typeface="Times New Roman" panose="02020603050405020304" pitchFamily="18" charset="0"/>
                  </a:rPr>
                  <a:t> ‘CSDID’ estimates </a:t>
                </a:r>
              </a:p>
              <a:p>
                <a:pPr marL="0" indent="0">
                  <a:buNone/>
                </a:pPr>
                <a:r>
                  <a:rPr lang="en-US" b="1" u="sng" dirty="0">
                    <a:cs typeface="Times New Roman" panose="02020603050405020304" pitchFamily="18" charset="0"/>
                  </a:rPr>
                  <a:t>Subgroup analyses</a:t>
                </a:r>
                <a:r>
                  <a:rPr lang="en-US" b="1" dirty="0">
                    <a:cs typeface="Times New Roman" panose="02020603050405020304" pitchFamily="18" charset="0"/>
                  </a:rPr>
                  <a:t>: </a:t>
                </a:r>
                <a:r>
                  <a:rPr lang="en-US" dirty="0">
                    <a:cs typeface="Times New Roman" panose="02020603050405020304" pitchFamily="18" charset="0"/>
                  </a:rPr>
                  <a:t>number of qualifying conditions, cause of death, race, gender, place of residence </a:t>
                </a:r>
                <a:endParaRPr lang="en-US" dirty="0"/>
              </a:p>
              <a:p>
                <a:endParaRPr lang="en-US" dirty="0"/>
              </a:p>
            </p:txBody>
          </p:sp>
        </mc:Choice>
        <mc:Fallback xmlns="">
          <p:sp>
            <p:nvSpPr>
              <p:cNvPr id="2" name="Content Placeholder 1">
                <a:extLst>
                  <a:ext uri="{FF2B5EF4-FFF2-40B4-BE49-F238E27FC236}">
                    <a16:creationId xmlns:a16="http://schemas.microsoft.com/office/drawing/2014/main" id="{FCB2D62F-D922-574B-9667-C93EA474D100}"/>
                  </a:ext>
                </a:extLst>
              </p:cNvPr>
              <p:cNvSpPr>
                <a:spLocks noGrp="1" noRot="1" noChangeAspect="1" noMove="1" noResize="1" noEditPoints="1" noAdjustHandles="1" noChangeArrowheads="1" noChangeShapeType="1" noTextEdit="1"/>
              </p:cNvSpPr>
              <p:nvPr>
                <p:ph idx="1"/>
              </p:nvPr>
            </p:nvSpPr>
            <p:spPr>
              <a:xfrm>
                <a:off x="764058" y="1806297"/>
                <a:ext cx="11333065" cy="4442347"/>
              </a:xfrm>
              <a:blipFill>
                <a:blip r:embed="rId2"/>
                <a:stretch>
                  <a:fillRect l="-1076" t="-1372" r="-1076"/>
                </a:stretch>
              </a:blipFill>
            </p:spPr>
            <p:txBody>
              <a:bodyPr/>
              <a:lstStyle/>
              <a:p>
                <a:r>
                  <a:rPr lang="en-US">
                    <a:noFill/>
                  </a:rPr>
                  <a:t> </a:t>
                </a:r>
              </a:p>
            </p:txBody>
          </p:sp>
        </mc:Fallback>
      </mc:AlternateContent>
      <p:sp>
        <p:nvSpPr>
          <p:cNvPr id="3" name="Footer Placeholder 2">
            <a:extLst>
              <a:ext uri="{FF2B5EF4-FFF2-40B4-BE49-F238E27FC236}">
                <a16:creationId xmlns:a16="http://schemas.microsoft.com/office/drawing/2014/main" id="{6A20BED4-1F4A-8F46-AACA-B1A7F6630778}"/>
              </a:ext>
            </a:extLst>
          </p:cNvPr>
          <p:cNvSpPr>
            <a:spLocks noGrp="1"/>
          </p:cNvSpPr>
          <p:nvPr>
            <p:ph type="ftr" sz="quarter" idx="3"/>
          </p:nvPr>
        </p:nvSpPr>
        <p:spPr/>
        <p:txBody>
          <a:bodyPr/>
          <a:lstStyle/>
          <a:p>
            <a:r>
              <a:rPr lang="en-US" dirty="0"/>
              <a:t>College of Public Health</a:t>
            </a:r>
          </a:p>
        </p:txBody>
      </p:sp>
      <p:sp>
        <p:nvSpPr>
          <p:cNvPr id="5" name="Title 4">
            <a:extLst>
              <a:ext uri="{FF2B5EF4-FFF2-40B4-BE49-F238E27FC236}">
                <a16:creationId xmlns:a16="http://schemas.microsoft.com/office/drawing/2014/main" id="{85B5CC7A-0773-7340-8E01-38FBB6FC60DE}"/>
              </a:ext>
            </a:extLst>
          </p:cNvPr>
          <p:cNvSpPr>
            <a:spLocks noGrp="1"/>
          </p:cNvSpPr>
          <p:nvPr>
            <p:ph type="title"/>
          </p:nvPr>
        </p:nvSpPr>
        <p:spPr>
          <a:xfrm>
            <a:off x="764058" y="365126"/>
            <a:ext cx="10761193" cy="1149351"/>
          </a:xfrm>
        </p:spPr>
        <p:txBody>
          <a:bodyPr>
            <a:noAutofit/>
          </a:bodyPr>
          <a:lstStyle/>
          <a:p>
            <a:r>
              <a:rPr lang="en-US" b="1" dirty="0">
                <a:solidFill>
                  <a:schemeClr val="accent4">
                    <a:lumMod val="75000"/>
                  </a:schemeClr>
                </a:solidFill>
                <a:cs typeface="Times New Roman" panose="02020603050405020304" pitchFamily="18" charset="0"/>
              </a:rPr>
              <a:t>Empirical Strategy</a:t>
            </a:r>
            <a:endParaRPr lang="en-US" sz="3900" dirty="0">
              <a:solidFill>
                <a:schemeClr val="accent4">
                  <a:lumMod val="75000"/>
                </a:schemeClr>
              </a:solidFill>
            </a:endParaRPr>
          </a:p>
        </p:txBody>
      </p:sp>
    </p:spTree>
    <p:extLst>
      <p:ext uri="{BB962C8B-B14F-4D97-AF65-F5344CB8AC3E}">
        <p14:creationId xmlns:p14="http://schemas.microsoft.com/office/powerpoint/2010/main" val="2810988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CD488-1155-4528-AB69-602FADA7F402}"/>
              </a:ext>
            </a:extLst>
          </p:cNvPr>
          <p:cNvSpPr>
            <a:spLocks noGrp="1"/>
          </p:cNvSpPr>
          <p:nvPr>
            <p:ph type="title"/>
          </p:nvPr>
        </p:nvSpPr>
        <p:spPr>
          <a:xfrm>
            <a:off x="688427" y="18102"/>
            <a:ext cx="10515600" cy="869089"/>
          </a:xfrm>
        </p:spPr>
        <p:txBody>
          <a:bodyPr/>
          <a:lstStyle/>
          <a:p>
            <a:r>
              <a:rPr lang="en-US" dirty="0">
                <a:solidFill>
                  <a:schemeClr val="accent4">
                    <a:lumMod val="75000"/>
                  </a:schemeClr>
                </a:solidFill>
              </a:rPr>
              <a:t>Results </a:t>
            </a:r>
          </a:p>
        </p:txBody>
      </p:sp>
      <p:graphicFrame>
        <p:nvGraphicFramePr>
          <p:cNvPr id="5" name="Content Placeholder 4">
            <a:extLst>
              <a:ext uri="{FF2B5EF4-FFF2-40B4-BE49-F238E27FC236}">
                <a16:creationId xmlns:a16="http://schemas.microsoft.com/office/drawing/2014/main" id="{FCC140D1-C889-4015-9060-6ED3CBADBCAA}"/>
              </a:ext>
            </a:extLst>
          </p:cNvPr>
          <p:cNvGraphicFramePr>
            <a:graphicFrameLocks noGrp="1"/>
          </p:cNvGraphicFramePr>
          <p:nvPr>
            <p:ph idx="1"/>
            <p:extLst>
              <p:ext uri="{D42A27DB-BD31-4B8C-83A1-F6EECF244321}">
                <p14:modId xmlns:p14="http://schemas.microsoft.com/office/powerpoint/2010/main" val="1616302936"/>
              </p:ext>
            </p:extLst>
          </p:nvPr>
        </p:nvGraphicFramePr>
        <p:xfrm>
          <a:off x="839911" y="847008"/>
          <a:ext cx="10089223" cy="4936120"/>
        </p:xfrm>
        <a:graphic>
          <a:graphicData uri="http://schemas.openxmlformats.org/drawingml/2006/table">
            <a:tbl>
              <a:tblPr firstRow="1" bandRow="1">
                <a:tableStyleId>{7E9639D4-E3E2-4D34-9284-5A2195B3D0D7}</a:tableStyleId>
              </a:tblPr>
              <a:tblGrid>
                <a:gridCol w="5396561">
                  <a:extLst>
                    <a:ext uri="{9D8B030D-6E8A-4147-A177-3AD203B41FA5}">
                      <a16:colId xmlns:a16="http://schemas.microsoft.com/office/drawing/2014/main" val="152873370"/>
                    </a:ext>
                  </a:extLst>
                </a:gridCol>
                <a:gridCol w="919802">
                  <a:extLst>
                    <a:ext uri="{9D8B030D-6E8A-4147-A177-3AD203B41FA5}">
                      <a16:colId xmlns:a16="http://schemas.microsoft.com/office/drawing/2014/main" val="2907554718"/>
                    </a:ext>
                  </a:extLst>
                </a:gridCol>
                <a:gridCol w="243753">
                  <a:extLst>
                    <a:ext uri="{9D8B030D-6E8A-4147-A177-3AD203B41FA5}">
                      <a16:colId xmlns:a16="http://schemas.microsoft.com/office/drawing/2014/main" val="3320715535"/>
                    </a:ext>
                  </a:extLst>
                </a:gridCol>
                <a:gridCol w="1218761">
                  <a:extLst>
                    <a:ext uri="{9D8B030D-6E8A-4147-A177-3AD203B41FA5}">
                      <a16:colId xmlns:a16="http://schemas.microsoft.com/office/drawing/2014/main" val="3484820994"/>
                    </a:ext>
                  </a:extLst>
                </a:gridCol>
                <a:gridCol w="2310346">
                  <a:extLst>
                    <a:ext uri="{9D8B030D-6E8A-4147-A177-3AD203B41FA5}">
                      <a16:colId xmlns:a16="http://schemas.microsoft.com/office/drawing/2014/main" val="3066609212"/>
                    </a:ext>
                  </a:extLst>
                </a:gridCol>
              </a:tblGrid>
              <a:tr h="352580">
                <a:tc>
                  <a:txBody>
                    <a:bodyPr/>
                    <a:lstStyle/>
                    <a:p>
                      <a:pPr>
                        <a:lnSpc>
                          <a:spcPct val="100000"/>
                        </a:lnSpc>
                      </a:pPr>
                      <a:endParaRPr lang="en-US" sz="2200" dirty="0">
                        <a:effectLst/>
                        <a:latin typeface="+mn-lt"/>
                        <a:cs typeface="Times New Roman" panose="02020603050405020304" pitchFamily="18" charset="0"/>
                      </a:endParaRPr>
                    </a:p>
                  </a:txBody>
                  <a:tcPr marL="68455" marR="68455" marT="0" marB="0" anchor="b">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gridSpan="4">
                  <a:txBody>
                    <a:bodyPr/>
                    <a:lstStyle/>
                    <a:p>
                      <a:pPr marL="0" marR="0" algn="ctr">
                        <a:lnSpc>
                          <a:spcPct val="100000"/>
                        </a:lnSpc>
                        <a:spcBef>
                          <a:spcPts val="0"/>
                        </a:spcBef>
                        <a:spcAft>
                          <a:spcPts val="0"/>
                        </a:spcAft>
                      </a:pPr>
                      <a:r>
                        <a:rPr lang="en-US" sz="2200" b="1" dirty="0">
                          <a:effectLst/>
                        </a:rPr>
                        <a:t>                 </a:t>
                      </a:r>
                      <a:r>
                        <a:rPr lang="en-US" sz="2200" b="1" u="sng" dirty="0">
                          <a:effectLst/>
                        </a:rPr>
                        <a:t>Log of OOP expenses </a:t>
                      </a:r>
                      <a:endParaRPr lang="en-US" sz="2200" b="1" u="sng" dirty="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92351275"/>
                  </a:ext>
                </a:extLst>
              </a:tr>
              <a:tr h="352580">
                <a:tc>
                  <a:txBody>
                    <a:bodyPr/>
                    <a:lstStyle/>
                    <a:p>
                      <a:pPr>
                        <a:lnSpc>
                          <a:spcPct val="100000"/>
                        </a:lnSpc>
                      </a:pPr>
                      <a:endParaRPr lang="en-US" sz="2200" dirty="0">
                        <a:effectLst/>
                        <a:latin typeface="+mn-lt"/>
                        <a:cs typeface="Times New Roman" panose="02020603050405020304" pitchFamily="18" charset="0"/>
                      </a:endParaRPr>
                    </a:p>
                  </a:txBody>
                  <a:tcPr marL="68455" marR="68455" marT="0" marB="0" anchor="b">
                    <a:lnL w="6350" cap="flat" cmpd="sng" algn="ctr">
                      <a:noFill/>
                      <a:prstDash val="solid"/>
                      <a:miter lim="800000"/>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0" marR="0" indent="153035" algn="r">
                        <a:lnSpc>
                          <a:spcPct val="100000"/>
                        </a:lnSpc>
                        <a:spcBef>
                          <a:spcPts val="0"/>
                        </a:spcBef>
                        <a:spcAft>
                          <a:spcPts val="0"/>
                        </a:spcAft>
                      </a:pPr>
                      <a:r>
                        <a:rPr lang="en-US" sz="2200" b="1" dirty="0">
                          <a:effectLst/>
                        </a:rPr>
                        <a:t>Drugs</a:t>
                      </a:r>
                      <a:endParaRPr lang="en-US" sz="2200" b="1" dirty="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153035" algn="r">
                        <a:lnSpc>
                          <a:spcPct val="100000"/>
                        </a:lnSpc>
                        <a:spcBef>
                          <a:spcPts val="0"/>
                        </a:spcBef>
                        <a:spcAft>
                          <a:spcPts val="0"/>
                        </a:spcAft>
                      </a:pP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hMerge="1">
                  <a:txBody>
                    <a:bodyPr/>
                    <a:lstStyle/>
                    <a:p>
                      <a:pPr marL="0" marR="0" indent="153035" algn="r">
                        <a:lnSpc>
                          <a:spcPct val="100000"/>
                        </a:lnSpc>
                        <a:spcBef>
                          <a:spcPts val="0"/>
                        </a:spcBef>
                        <a:spcAft>
                          <a:spcPts val="0"/>
                        </a:spcAft>
                      </a:pP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marL="0" marR="0" indent="153035" algn="r">
                        <a:lnSpc>
                          <a:spcPct val="100000"/>
                        </a:lnSpc>
                        <a:spcBef>
                          <a:spcPts val="0"/>
                        </a:spcBef>
                        <a:spcAft>
                          <a:spcPts val="0"/>
                        </a:spcAft>
                      </a:pPr>
                      <a:r>
                        <a:rPr lang="en-US" sz="2200" b="1" dirty="0">
                          <a:effectLst/>
                        </a:rPr>
                        <a:t>Doctor visits </a:t>
                      </a:r>
                      <a:endParaRPr lang="en-US" sz="2200" b="1" dirty="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4241996"/>
                  </a:ext>
                </a:extLst>
              </a:tr>
              <a:tr h="352580">
                <a:tc gridSpan="4">
                  <a:txBody>
                    <a:bodyPr/>
                    <a:lstStyle/>
                    <a:p>
                      <a:pPr marL="0" marR="0">
                        <a:lnSpc>
                          <a:spcPct val="100000"/>
                        </a:lnSpc>
                        <a:spcBef>
                          <a:spcPts val="0"/>
                        </a:spcBef>
                        <a:spcAft>
                          <a:spcPts val="0"/>
                        </a:spcAft>
                      </a:pPr>
                      <a:r>
                        <a:rPr lang="en-US" sz="2200" b="1" dirty="0">
                          <a:effectLst/>
                        </a:rPr>
                        <a:t>Panel 1: No state level covariates</a:t>
                      </a:r>
                      <a:endParaRPr lang="en-US" sz="2200" b="1" i="1" dirty="0">
                        <a:effectLst/>
                        <a:latin typeface="+mn-lt"/>
                        <a:ea typeface="Calibri" panose="020F0502020204030204" pitchFamily="34" charset="0"/>
                        <a:cs typeface="Times New Roman" panose="02020603050405020304" pitchFamily="18" charset="0"/>
                      </a:endParaRPr>
                    </a:p>
                  </a:txBody>
                  <a:tcPr marL="68455" marR="68455" marT="0" marB="0" anchor="b">
                    <a:lnL w="6350" cap="flat" cmpd="sng" algn="ctr">
                      <a:noFill/>
                      <a:prstDash val="solid"/>
                      <a:miter lim="800000"/>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pPr marL="0" marR="0">
                        <a:lnSpc>
                          <a:spcPct val="100000"/>
                        </a:lnSpc>
                        <a:spcBef>
                          <a:spcPts val="0"/>
                        </a:spcBef>
                        <a:spcAft>
                          <a:spcPts val="0"/>
                        </a:spcAft>
                      </a:pP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tc>
                <a:tc hMerge="1">
                  <a:txBody>
                    <a:bodyPr/>
                    <a:lstStyle/>
                    <a:p>
                      <a:pPr marL="0" marR="0">
                        <a:lnSpc>
                          <a:spcPct val="100000"/>
                        </a:lnSpc>
                        <a:spcBef>
                          <a:spcPts val="0"/>
                        </a:spcBef>
                        <a:spcAft>
                          <a:spcPts val="0"/>
                        </a:spcAft>
                      </a:pP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a:lnSpc>
                          <a:spcPct val="100000"/>
                        </a:lnSpc>
                      </a:pPr>
                      <a:endParaRPr lang="en-US" sz="2200" dirty="0">
                        <a:effectLst/>
                        <a:latin typeface="+mn-lt"/>
                        <a:cs typeface="Times New Roman" panose="02020603050405020304" pitchFamily="18" charset="0"/>
                      </a:endParaRPr>
                    </a:p>
                  </a:txBody>
                  <a:tcPr marL="68455" marR="68455" marT="0" marB="0" anchor="b">
                    <a:lnL>
                      <a:noFill/>
                    </a:lnL>
                    <a:lnR w="6350" cap="flat" cmpd="sng" algn="ctr">
                      <a:noFill/>
                      <a:prstDash val="solid"/>
                      <a:miter lim="800000"/>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31688685"/>
                  </a:ext>
                </a:extLst>
              </a:tr>
              <a:tr h="352580">
                <a:tc gridSpan="3">
                  <a:txBody>
                    <a:bodyPr/>
                    <a:lstStyle/>
                    <a:p>
                      <a:pPr marL="0" marR="0">
                        <a:lnSpc>
                          <a:spcPct val="100000"/>
                        </a:lnSpc>
                        <a:spcBef>
                          <a:spcPts val="0"/>
                        </a:spcBef>
                        <a:spcAft>
                          <a:spcPts val="0"/>
                        </a:spcAft>
                      </a:pPr>
                      <a:r>
                        <a:rPr lang="en-US" sz="2200" dirty="0">
                          <a:effectLst/>
                        </a:rPr>
                        <a:t>MML</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w="6350" cap="flat" cmpd="sng" algn="ctr">
                      <a:noFill/>
                      <a:prstDash val="solid"/>
                      <a:miter lim="800000"/>
                    </a:lnL>
                    <a:lnR>
                      <a:noFill/>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r>
                        <a:rPr lang="en-US" sz="2200">
                          <a:effectLst/>
                          <a:latin typeface="+mn-lt"/>
                        </a:rPr>
                        <a:t>0.33**</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hMerge="1">
                  <a:txBody>
                    <a:bodyPr/>
                    <a:lstStyle/>
                    <a:p>
                      <a:pPr marL="0" marR="0" algn="r">
                        <a:lnSpc>
                          <a:spcPct val="100000"/>
                        </a:lnSpc>
                        <a:spcBef>
                          <a:spcPts val="0"/>
                        </a:spcBef>
                        <a:spcAft>
                          <a:spcPts val="0"/>
                        </a:spcAft>
                      </a:pPr>
                      <a:r>
                        <a:rPr lang="en-US" sz="2200">
                          <a:effectLst/>
                          <a:latin typeface="+mn-lt"/>
                        </a:rPr>
                        <a:t>0.33**</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marL="0" marR="0" algn="r">
                        <a:lnSpc>
                          <a:spcPct val="100000"/>
                        </a:lnSpc>
                        <a:spcBef>
                          <a:spcPts val="0"/>
                        </a:spcBef>
                        <a:spcAft>
                          <a:spcPts val="0"/>
                        </a:spcAft>
                      </a:pPr>
                      <a:r>
                        <a:rPr lang="en-US" sz="2200">
                          <a:effectLst/>
                        </a:rPr>
                        <a:t>0.33**</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2200">
                          <a:effectLst/>
                        </a:rPr>
                        <a:t>0.31*</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2343111033"/>
                  </a:ext>
                </a:extLst>
              </a:tr>
              <a:tr h="352580">
                <a:tc gridSpan="3">
                  <a:txBody>
                    <a:bodyPr/>
                    <a:lstStyle/>
                    <a:p>
                      <a:pPr>
                        <a:lnSpc>
                          <a:spcPct val="100000"/>
                        </a:lnSpc>
                      </a:pPr>
                      <a:endParaRPr lang="en-US" sz="2200">
                        <a:effectLst/>
                        <a:latin typeface="+mn-lt"/>
                        <a:cs typeface="Times New Roman" panose="02020603050405020304" pitchFamily="18" charset="0"/>
                      </a:endParaRPr>
                    </a:p>
                  </a:txBody>
                  <a:tcPr marL="68455" marR="68455" marT="0" marB="0" anchor="b">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r>
                        <a:rPr lang="en-US" sz="2200">
                          <a:effectLst/>
                          <a:latin typeface="+mn-lt"/>
                        </a:rPr>
                        <a:t>(0.11)</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hMerge="1">
                  <a:txBody>
                    <a:bodyPr/>
                    <a:lstStyle/>
                    <a:p>
                      <a:pPr marL="0" marR="0" algn="r">
                        <a:lnSpc>
                          <a:spcPct val="100000"/>
                        </a:lnSpc>
                        <a:spcBef>
                          <a:spcPts val="0"/>
                        </a:spcBef>
                        <a:spcAft>
                          <a:spcPts val="0"/>
                        </a:spcAft>
                      </a:pPr>
                      <a:r>
                        <a:rPr lang="en-US" sz="2200">
                          <a:effectLst/>
                          <a:latin typeface="+mn-lt"/>
                        </a:rPr>
                        <a:t>(0.11)</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marL="0" marR="0" algn="r">
                        <a:lnSpc>
                          <a:spcPct val="100000"/>
                        </a:lnSpc>
                        <a:spcBef>
                          <a:spcPts val="0"/>
                        </a:spcBef>
                        <a:spcAft>
                          <a:spcPts val="0"/>
                        </a:spcAft>
                      </a:pPr>
                      <a:r>
                        <a:rPr lang="en-US" sz="2200" dirty="0">
                          <a:effectLst/>
                        </a:rPr>
                        <a:t>(0.11)</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2200" dirty="0">
                          <a:effectLst/>
                        </a:rPr>
                        <a:t>(0.14)</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1347965921"/>
                  </a:ext>
                </a:extLst>
              </a:tr>
              <a:tr h="352580">
                <a:tc gridSpan="3">
                  <a:txBody>
                    <a:bodyPr/>
                    <a:lstStyle/>
                    <a:p>
                      <a:pPr marL="0" marR="0">
                        <a:lnSpc>
                          <a:spcPct val="100000"/>
                        </a:lnSpc>
                        <a:spcBef>
                          <a:spcPts val="0"/>
                        </a:spcBef>
                        <a:spcAft>
                          <a:spcPts val="0"/>
                        </a:spcAft>
                      </a:pPr>
                      <a:r>
                        <a:rPr lang="en-US" sz="2200" baseline="30000" dirty="0">
                          <a:effectLst/>
                        </a:rPr>
                        <a:t>a</a:t>
                      </a:r>
                      <a:r>
                        <a:rPr lang="en-US" sz="2200" dirty="0">
                          <a:effectLst/>
                        </a:rPr>
                        <a:t>p-value for joint F-test for pre-trends</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r>
                        <a:rPr lang="en-US" sz="2200">
                          <a:effectLst/>
                          <a:latin typeface="+mn-lt"/>
                        </a:rPr>
                        <a:t>0.81</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hMerge="1">
                  <a:txBody>
                    <a:bodyPr/>
                    <a:lstStyle/>
                    <a:p>
                      <a:pPr marL="0" marR="0" algn="r">
                        <a:lnSpc>
                          <a:spcPct val="100000"/>
                        </a:lnSpc>
                        <a:spcBef>
                          <a:spcPts val="0"/>
                        </a:spcBef>
                        <a:spcAft>
                          <a:spcPts val="0"/>
                        </a:spcAft>
                      </a:pPr>
                      <a:r>
                        <a:rPr lang="en-US" sz="2200">
                          <a:effectLst/>
                          <a:latin typeface="+mn-lt"/>
                        </a:rPr>
                        <a:t>0.81</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marL="0" marR="0" algn="r">
                        <a:lnSpc>
                          <a:spcPct val="100000"/>
                        </a:lnSpc>
                        <a:spcBef>
                          <a:spcPts val="0"/>
                        </a:spcBef>
                        <a:spcAft>
                          <a:spcPts val="0"/>
                        </a:spcAft>
                      </a:pPr>
                      <a:r>
                        <a:rPr lang="en-US" sz="2200">
                          <a:effectLst/>
                        </a:rPr>
                        <a:t>0.81</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2200">
                          <a:effectLst/>
                        </a:rPr>
                        <a:t>0.09</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2148201697"/>
                  </a:ext>
                </a:extLst>
              </a:tr>
              <a:tr h="352580">
                <a:tc gridSpan="3">
                  <a:txBody>
                    <a:bodyPr/>
                    <a:lstStyle/>
                    <a:p>
                      <a:pPr marL="0" marR="0">
                        <a:lnSpc>
                          <a:spcPct val="100000"/>
                        </a:lnSpc>
                        <a:spcBef>
                          <a:spcPts val="0"/>
                        </a:spcBef>
                        <a:spcAft>
                          <a:spcPts val="0"/>
                        </a:spcAft>
                      </a:pPr>
                      <a:r>
                        <a:rPr lang="en-US" sz="2200" dirty="0">
                          <a:effectLst/>
                        </a:rPr>
                        <a:t>N</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w="6350" cap="flat" cmpd="sng" algn="ctr">
                      <a:noFill/>
                      <a:prstDash val="solid"/>
                      <a:miter lim="800000"/>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r>
                        <a:rPr lang="en-US" sz="2200" dirty="0">
                          <a:effectLst/>
                          <a:latin typeface="+mn-lt"/>
                        </a:rPr>
                        <a:t>11,289</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tc>
                <a:tc hMerge="1">
                  <a:txBody>
                    <a:bodyPr/>
                    <a:lstStyle/>
                    <a:p>
                      <a:pPr marL="0" marR="0" algn="r">
                        <a:lnSpc>
                          <a:spcPct val="100000"/>
                        </a:lnSpc>
                        <a:spcBef>
                          <a:spcPts val="0"/>
                        </a:spcBef>
                        <a:spcAft>
                          <a:spcPts val="0"/>
                        </a:spcAft>
                      </a:pPr>
                      <a:r>
                        <a:rPr lang="en-US" sz="2200" dirty="0">
                          <a:effectLst/>
                          <a:latin typeface="+mn-lt"/>
                        </a:rPr>
                        <a:t>11,289</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marL="0" marR="0" algn="r">
                        <a:lnSpc>
                          <a:spcPct val="100000"/>
                        </a:lnSpc>
                        <a:spcBef>
                          <a:spcPts val="0"/>
                        </a:spcBef>
                        <a:spcAft>
                          <a:spcPts val="0"/>
                        </a:spcAft>
                      </a:pPr>
                      <a:r>
                        <a:rPr lang="en-US" sz="2200" dirty="0">
                          <a:effectLst/>
                        </a:rPr>
                        <a:t>11,289</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r">
                        <a:lnSpc>
                          <a:spcPct val="100000"/>
                        </a:lnSpc>
                        <a:spcBef>
                          <a:spcPts val="0"/>
                        </a:spcBef>
                        <a:spcAft>
                          <a:spcPts val="0"/>
                        </a:spcAft>
                      </a:pPr>
                      <a:r>
                        <a:rPr lang="en-US" sz="2200" dirty="0">
                          <a:effectLst/>
                        </a:rPr>
                        <a:t>11,289</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94606380"/>
                  </a:ext>
                </a:extLst>
              </a:tr>
              <a:tr h="352580">
                <a:tc gridSpan="4">
                  <a:txBody>
                    <a:bodyPr/>
                    <a:lstStyle/>
                    <a:p>
                      <a:pPr marL="0" marR="0">
                        <a:lnSpc>
                          <a:spcPct val="100000"/>
                        </a:lnSpc>
                        <a:spcBef>
                          <a:spcPts val="0"/>
                        </a:spcBef>
                        <a:spcAft>
                          <a:spcPts val="0"/>
                        </a:spcAft>
                      </a:pPr>
                      <a:r>
                        <a:rPr lang="en-US" sz="2200" b="1" dirty="0">
                          <a:effectLst/>
                        </a:rPr>
                        <a:t>Panel 2: With state level covariates</a:t>
                      </a:r>
                      <a:endParaRPr lang="en-US" sz="2200" b="1" i="1" dirty="0">
                        <a:effectLst/>
                        <a:latin typeface="+mn-lt"/>
                        <a:ea typeface="Calibri" panose="020F0502020204030204" pitchFamily="34" charset="0"/>
                        <a:cs typeface="Times New Roman" panose="02020603050405020304" pitchFamily="18" charset="0"/>
                      </a:endParaRPr>
                    </a:p>
                  </a:txBody>
                  <a:tcPr marL="68455" marR="68455" marT="0" marB="0" anchor="b">
                    <a:lnL w="6350" cap="flat" cmpd="sng" algn="ctr">
                      <a:noFill/>
                      <a:prstDash val="solid"/>
                      <a:miter lim="800000"/>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pPr marL="0" marR="0">
                        <a:lnSpc>
                          <a:spcPct val="100000"/>
                        </a:lnSpc>
                        <a:spcBef>
                          <a:spcPts val="0"/>
                        </a:spcBef>
                        <a:spcAft>
                          <a:spcPts val="0"/>
                        </a:spcAft>
                      </a:pP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hMerge="1">
                  <a:txBody>
                    <a:bodyPr/>
                    <a:lstStyle/>
                    <a:p>
                      <a:pPr marL="0" marR="0">
                        <a:lnSpc>
                          <a:spcPct val="100000"/>
                        </a:lnSpc>
                        <a:spcBef>
                          <a:spcPts val="0"/>
                        </a:spcBef>
                        <a:spcAft>
                          <a:spcPts val="0"/>
                        </a:spcAft>
                      </a:pP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a:lnSpc>
                          <a:spcPct val="100000"/>
                        </a:lnSpc>
                      </a:pPr>
                      <a:endParaRPr lang="en-US" sz="2200" dirty="0">
                        <a:effectLst/>
                        <a:latin typeface="+mn-lt"/>
                        <a:cs typeface="Times New Roman" panose="02020603050405020304" pitchFamily="18" charset="0"/>
                      </a:endParaRPr>
                    </a:p>
                  </a:txBody>
                  <a:tcPr marL="68455" marR="68455" marT="0" marB="0" anchor="b">
                    <a:lnL>
                      <a:noFill/>
                    </a:lnL>
                    <a:lnR w="6350" cap="flat" cmpd="sng" algn="ctr">
                      <a:noFill/>
                      <a:prstDash val="solid"/>
                      <a:miter lim="800000"/>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56890714"/>
                  </a:ext>
                </a:extLst>
              </a:tr>
              <a:tr h="352580">
                <a:tc gridSpan="2">
                  <a:txBody>
                    <a:bodyPr/>
                    <a:lstStyle/>
                    <a:p>
                      <a:pPr marL="0" marR="0">
                        <a:lnSpc>
                          <a:spcPct val="100000"/>
                        </a:lnSpc>
                        <a:spcBef>
                          <a:spcPts val="0"/>
                        </a:spcBef>
                        <a:spcAft>
                          <a:spcPts val="0"/>
                        </a:spcAft>
                      </a:pPr>
                      <a:r>
                        <a:rPr lang="en-US" sz="2200">
                          <a:effectLst/>
                        </a:rPr>
                        <a:t>MML</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lnL w="6350" cap="flat" cmpd="sng" algn="ctr">
                      <a:noFill/>
                      <a:prstDash val="solid"/>
                      <a:miter lim="800000"/>
                    </a:lnL>
                    <a:lnR>
                      <a:noFill/>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r>
                        <a:rPr lang="en-US" sz="2200">
                          <a:effectLst/>
                          <a:latin typeface="+mn-lt"/>
                        </a:rPr>
                        <a:t>0.34**</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gridSpan="2">
                  <a:txBody>
                    <a:bodyPr/>
                    <a:lstStyle/>
                    <a:p>
                      <a:pPr marL="0" marR="0" algn="r">
                        <a:lnSpc>
                          <a:spcPct val="100000"/>
                        </a:lnSpc>
                        <a:spcBef>
                          <a:spcPts val="0"/>
                        </a:spcBef>
                        <a:spcAft>
                          <a:spcPts val="0"/>
                        </a:spcAft>
                      </a:pPr>
                      <a:r>
                        <a:rPr lang="en-US" sz="2200">
                          <a:effectLst/>
                        </a:rPr>
                        <a:t>0.34**</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marL="0" marR="0" algn="r">
                        <a:lnSpc>
                          <a:spcPct val="100000"/>
                        </a:lnSpc>
                        <a:spcBef>
                          <a:spcPts val="0"/>
                        </a:spcBef>
                        <a:spcAft>
                          <a:spcPts val="0"/>
                        </a:spcAft>
                      </a:pPr>
                      <a:r>
                        <a:rPr lang="en-US" sz="2200">
                          <a:effectLst/>
                        </a:rPr>
                        <a:t>0.42**</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12700" cap="flat" cmpd="sng" algn="ctr">
                      <a:solidFill>
                        <a:schemeClr val="tx1"/>
                      </a:solidFill>
                      <a:prstDash val="sysDot"/>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4116970140"/>
                  </a:ext>
                </a:extLst>
              </a:tr>
              <a:tr h="352580">
                <a:tc gridSpan="2">
                  <a:txBody>
                    <a:bodyPr/>
                    <a:lstStyle/>
                    <a:p>
                      <a:pPr>
                        <a:lnSpc>
                          <a:spcPct val="100000"/>
                        </a:lnSpc>
                      </a:pPr>
                      <a:endParaRPr lang="en-US" sz="2200">
                        <a:effectLst/>
                        <a:latin typeface="+mn-lt"/>
                        <a:cs typeface="Times New Roman" panose="02020603050405020304" pitchFamily="18" charset="0"/>
                      </a:endParaRPr>
                    </a:p>
                  </a:txBody>
                  <a:tcPr marL="68455" marR="68455" marT="0" marB="0" anchor="b">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r>
                        <a:rPr lang="en-US" sz="2200">
                          <a:effectLst/>
                          <a:latin typeface="+mn-lt"/>
                        </a:rPr>
                        <a:t>(0.12)</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gridSpan="2">
                  <a:txBody>
                    <a:bodyPr/>
                    <a:lstStyle/>
                    <a:p>
                      <a:pPr marL="0" marR="0" algn="r">
                        <a:lnSpc>
                          <a:spcPct val="100000"/>
                        </a:lnSpc>
                        <a:spcBef>
                          <a:spcPts val="0"/>
                        </a:spcBef>
                        <a:spcAft>
                          <a:spcPts val="0"/>
                        </a:spcAft>
                      </a:pPr>
                      <a:r>
                        <a:rPr lang="en-US" sz="2200">
                          <a:effectLst/>
                        </a:rPr>
                        <a:t>(0.12)</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marL="0" marR="0" algn="r">
                        <a:lnSpc>
                          <a:spcPct val="100000"/>
                        </a:lnSpc>
                        <a:spcBef>
                          <a:spcPts val="0"/>
                        </a:spcBef>
                        <a:spcAft>
                          <a:spcPts val="0"/>
                        </a:spcAft>
                      </a:pPr>
                      <a:r>
                        <a:rPr lang="en-US" sz="2200">
                          <a:effectLst/>
                        </a:rPr>
                        <a:t>(0.15)</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267883876"/>
                  </a:ext>
                </a:extLst>
              </a:tr>
              <a:tr h="352580">
                <a:tc gridSpan="2">
                  <a:txBody>
                    <a:bodyPr/>
                    <a:lstStyle/>
                    <a:p>
                      <a:pPr marL="0" marR="0">
                        <a:lnSpc>
                          <a:spcPct val="100000"/>
                        </a:lnSpc>
                        <a:spcBef>
                          <a:spcPts val="0"/>
                        </a:spcBef>
                        <a:spcAft>
                          <a:spcPts val="0"/>
                        </a:spcAft>
                      </a:pPr>
                      <a:r>
                        <a:rPr lang="en-US" sz="2200" baseline="30000" dirty="0">
                          <a:effectLst/>
                        </a:rPr>
                        <a:t>a</a:t>
                      </a:r>
                      <a:r>
                        <a:rPr lang="en-US" sz="2200" dirty="0">
                          <a:effectLst/>
                        </a:rPr>
                        <a:t>p-value for joint F-test for pre-trends</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r>
                        <a:rPr lang="en-US" sz="2200">
                          <a:effectLst/>
                          <a:latin typeface="+mn-lt"/>
                        </a:rPr>
                        <a:t>0.72</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gridSpan="2">
                  <a:txBody>
                    <a:bodyPr/>
                    <a:lstStyle/>
                    <a:p>
                      <a:pPr marL="0" marR="0" algn="r">
                        <a:lnSpc>
                          <a:spcPct val="100000"/>
                        </a:lnSpc>
                        <a:spcBef>
                          <a:spcPts val="0"/>
                        </a:spcBef>
                        <a:spcAft>
                          <a:spcPts val="0"/>
                        </a:spcAft>
                      </a:pPr>
                      <a:r>
                        <a:rPr lang="en-US" sz="2200" dirty="0">
                          <a:effectLst/>
                        </a:rPr>
                        <a:t>0.72</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marL="0" marR="0" algn="r">
                        <a:lnSpc>
                          <a:spcPct val="100000"/>
                        </a:lnSpc>
                        <a:spcBef>
                          <a:spcPts val="0"/>
                        </a:spcBef>
                        <a:spcAft>
                          <a:spcPts val="0"/>
                        </a:spcAft>
                      </a:pPr>
                      <a:r>
                        <a:rPr lang="en-US" sz="2200" dirty="0">
                          <a:solidFill>
                            <a:schemeClr val="tx1"/>
                          </a:solidFill>
                          <a:effectLst/>
                        </a:rPr>
                        <a:t>0.04</a:t>
                      </a:r>
                      <a:endParaRPr lang="en-US" sz="2200" dirty="0">
                        <a:solidFill>
                          <a:schemeClr val="tx1"/>
                        </a:solidFill>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tcPr>
                </a:tc>
                <a:extLst>
                  <a:ext uri="{0D108BD9-81ED-4DB2-BD59-A6C34878D82A}">
                    <a16:rowId xmlns:a16="http://schemas.microsoft.com/office/drawing/2014/main" val="4191035739"/>
                  </a:ext>
                </a:extLst>
              </a:tr>
              <a:tr h="352580">
                <a:tc gridSpan="2">
                  <a:txBody>
                    <a:bodyPr/>
                    <a:lstStyle/>
                    <a:p>
                      <a:pPr marL="0" marR="0">
                        <a:lnSpc>
                          <a:spcPct val="100000"/>
                        </a:lnSpc>
                        <a:spcBef>
                          <a:spcPts val="0"/>
                        </a:spcBef>
                        <a:spcAft>
                          <a:spcPts val="0"/>
                        </a:spcAft>
                      </a:pPr>
                      <a:r>
                        <a:rPr lang="en-US" sz="2200" dirty="0">
                          <a:effectLst/>
                        </a:rPr>
                        <a:t>N</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w="6350" cap="flat" cmpd="sng" algn="ctr">
                      <a:noFill/>
                      <a:prstDash val="solid"/>
                      <a:miter lim="800000"/>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r>
                        <a:rPr lang="en-US" sz="2200">
                          <a:effectLst/>
                          <a:latin typeface="+mn-lt"/>
                        </a:rPr>
                        <a:t>11,289</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gridSpan="2">
                  <a:txBody>
                    <a:bodyPr/>
                    <a:lstStyle/>
                    <a:p>
                      <a:pPr marL="0" marR="0" algn="r">
                        <a:lnSpc>
                          <a:spcPct val="100000"/>
                        </a:lnSpc>
                        <a:spcBef>
                          <a:spcPts val="0"/>
                        </a:spcBef>
                        <a:spcAft>
                          <a:spcPts val="0"/>
                        </a:spcAft>
                      </a:pPr>
                      <a:r>
                        <a:rPr lang="en-US" sz="2200" dirty="0">
                          <a:effectLst/>
                        </a:rPr>
                        <a:t>11,289</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marL="0" marR="0" algn="r">
                        <a:lnSpc>
                          <a:spcPct val="100000"/>
                        </a:lnSpc>
                        <a:spcBef>
                          <a:spcPts val="0"/>
                        </a:spcBef>
                        <a:spcAft>
                          <a:spcPts val="0"/>
                        </a:spcAft>
                      </a:pPr>
                      <a:r>
                        <a:rPr lang="en-US" sz="2200" dirty="0">
                          <a:effectLst/>
                        </a:rPr>
                        <a:t>11,289</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6350" cap="flat" cmpd="sng" algn="ctr">
                      <a:noFill/>
                      <a:prstDash val="solid"/>
                      <a:miter lim="800000"/>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3536269"/>
                  </a:ext>
                </a:extLst>
              </a:tr>
              <a:tr h="352580">
                <a:tc gridSpan="2">
                  <a:txBody>
                    <a:bodyPr/>
                    <a:lstStyle/>
                    <a:p>
                      <a:pPr marL="0" marR="0">
                        <a:lnSpc>
                          <a:spcPct val="100000"/>
                        </a:lnSpc>
                        <a:spcBef>
                          <a:spcPts val="0"/>
                        </a:spcBef>
                        <a:spcAft>
                          <a:spcPts val="0"/>
                        </a:spcAft>
                      </a:pPr>
                      <a:r>
                        <a:rPr lang="en-US" sz="2200" dirty="0">
                          <a:effectLst/>
                        </a:rPr>
                        <a:t>CSDID estimates </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w="6350" cap="flat" cmpd="sng" algn="ctr">
                      <a:noFill/>
                      <a:prstDash val="solid"/>
                      <a:miter lim="800000"/>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gridSpan="2">
                  <a:txBody>
                    <a:bodyPr/>
                    <a:lstStyle/>
                    <a:p>
                      <a:pPr marL="0" marR="0" algn="r">
                        <a:lnSpc>
                          <a:spcPct val="100000"/>
                        </a:lnSpc>
                        <a:spcBef>
                          <a:spcPts val="0"/>
                        </a:spcBef>
                        <a:spcAft>
                          <a:spcPts val="0"/>
                        </a:spcAft>
                      </a:pPr>
                      <a:r>
                        <a:rPr lang="en-US" sz="2200" dirty="0">
                          <a:effectLst/>
                        </a:rPr>
                        <a:t>0.69*</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marL="0" marR="0" algn="r">
                        <a:lnSpc>
                          <a:spcPct val="100000"/>
                        </a:lnSpc>
                        <a:spcBef>
                          <a:spcPts val="0"/>
                        </a:spcBef>
                        <a:spcAft>
                          <a:spcPts val="0"/>
                        </a:spcAft>
                      </a:pPr>
                      <a:r>
                        <a:rPr lang="en-US" sz="2200" dirty="0">
                          <a:effectLst/>
                        </a:rPr>
                        <a:t>0.73*</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6279536"/>
                  </a:ext>
                </a:extLst>
              </a:tr>
              <a:tr h="352580">
                <a:tc gridSpan="2">
                  <a:txBody>
                    <a:bodyPr/>
                    <a:lstStyle/>
                    <a:p>
                      <a:pPr marL="0" marR="0">
                        <a:lnSpc>
                          <a:spcPct val="100000"/>
                        </a:lnSpc>
                        <a:spcBef>
                          <a:spcPts val="0"/>
                        </a:spcBef>
                        <a:spcAft>
                          <a:spcPts val="0"/>
                        </a:spcAft>
                      </a:pPr>
                      <a:r>
                        <a:rPr lang="en-US" sz="2200" dirty="0">
                          <a:effectLst/>
                        </a:rPr>
                        <a:t>OOP expenses in tt state in pre tt period </a:t>
                      </a:r>
                      <a:r>
                        <a:rPr lang="en-US" sz="1200" dirty="0">
                          <a:effectLst/>
                        </a:rPr>
                        <a:t>(2018 $)</a:t>
                      </a:r>
                      <a:endParaRPr lang="en-US" sz="1200" dirty="0">
                        <a:effectLst/>
                        <a:latin typeface="+mn-lt"/>
                        <a:ea typeface="Calibri" panose="020F0502020204030204" pitchFamily="34" charset="0"/>
                        <a:cs typeface="Times New Roman" panose="02020603050405020304" pitchFamily="18" charset="0"/>
                      </a:endParaRPr>
                    </a:p>
                  </a:txBody>
                  <a:tcPr marL="68455" marR="68455" marT="0" marB="0" anchor="b">
                    <a:lnL w="6350" cap="flat" cmpd="sng" algn="ctr">
                      <a:noFill/>
                      <a:prstDash val="solid"/>
                      <a:miter lim="800000"/>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r>
                        <a:rPr lang="en-US" sz="2200">
                          <a:effectLst/>
                          <a:latin typeface="+mn-lt"/>
                        </a:rPr>
                        <a:t>1,991.93</a:t>
                      </a:r>
                      <a:endParaRPr lang="en-US" sz="2200">
                        <a:effectLst/>
                        <a:latin typeface="+mn-lt"/>
                        <a:ea typeface="Calibri" panose="020F0502020204030204" pitchFamily="34" charset="0"/>
                        <a:cs typeface="Times New Roman" panose="02020603050405020304" pitchFamily="18" charset="0"/>
                      </a:endParaRPr>
                    </a:p>
                  </a:txBody>
                  <a:tcPr marL="68455" marR="68455" marT="0" marB="0" anchor="b"/>
                </a:tc>
                <a:tc gridSpan="2">
                  <a:txBody>
                    <a:bodyPr/>
                    <a:lstStyle/>
                    <a:p>
                      <a:pPr marL="0" marR="0" algn="r">
                        <a:lnSpc>
                          <a:spcPct val="100000"/>
                        </a:lnSpc>
                        <a:spcBef>
                          <a:spcPts val="0"/>
                        </a:spcBef>
                        <a:spcAft>
                          <a:spcPts val="0"/>
                        </a:spcAft>
                      </a:pPr>
                      <a:r>
                        <a:rPr lang="en-US" sz="2200" dirty="0">
                          <a:effectLst/>
                        </a:rPr>
                        <a:t>1,991.93</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r">
                        <a:lnSpc>
                          <a:spcPct val="100000"/>
                        </a:lnSpc>
                        <a:spcBef>
                          <a:spcPts val="0"/>
                        </a:spcBef>
                        <a:spcAft>
                          <a:spcPts val="0"/>
                        </a:spcAft>
                      </a:pP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tc>
                <a:tc>
                  <a:txBody>
                    <a:bodyPr/>
                    <a:lstStyle/>
                    <a:p>
                      <a:pPr marL="0" marR="0" algn="r">
                        <a:lnSpc>
                          <a:spcPct val="100000"/>
                        </a:lnSpc>
                        <a:spcBef>
                          <a:spcPts val="0"/>
                        </a:spcBef>
                        <a:spcAft>
                          <a:spcPts val="0"/>
                        </a:spcAft>
                      </a:pPr>
                      <a:r>
                        <a:rPr lang="en-US" sz="2200" dirty="0">
                          <a:effectLst/>
                        </a:rPr>
                        <a:t>887.12</a:t>
                      </a:r>
                      <a:endParaRPr lang="en-US" sz="2200" dirty="0">
                        <a:effectLst/>
                        <a:latin typeface="+mn-lt"/>
                        <a:ea typeface="Calibri" panose="020F0502020204030204" pitchFamily="34" charset="0"/>
                        <a:cs typeface="Times New Roman" panose="02020603050405020304" pitchFamily="18" charset="0"/>
                      </a:endParaRPr>
                    </a:p>
                  </a:txBody>
                  <a:tcPr marL="68455" marR="68455" marT="0" marB="0" anchor="b">
                    <a:lnL>
                      <a:noFill/>
                    </a:lnL>
                    <a:lnR w="6350" cap="flat" cmpd="sng" algn="ctr">
                      <a:noFill/>
                      <a:prstDash val="solid"/>
                      <a:miter lim="800000"/>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84057062"/>
                  </a:ext>
                </a:extLst>
              </a:tr>
            </a:tbl>
          </a:graphicData>
        </a:graphic>
      </p:graphicFrame>
      <p:sp>
        <p:nvSpPr>
          <p:cNvPr id="4" name="Footer Placeholder 3">
            <a:extLst>
              <a:ext uri="{FF2B5EF4-FFF2-40B4-BE49-F238E27FC236}">
                <a16:creationId xmlns:a16="http://schemas.microsoft.com/office/drawing/2014/main" id="{F06190D7-B4D7-4100-A31C-A6BD3488F666}"/>
              </a:ext>
            </a:extLst>
          </p:cNvPr>
          <p:cNvSpPr>
            <a:spLocks noGrp="1"/>
          </p:cNvSpPr>
          <p:nvPr>
            <p:ph type="ftr" sz="quarter" idx="3"/>
          </p:nvPr>
        </p:nvSpPr>
        <p:spPr/>
        <p:txBody>
          <a:bodyPr/>
          <a:lstStyle/>
          <a:p>
            <a:r>
              <a:rPr lang="en-US"/>
              <a:t>College of Public Health</a:t>
            </a:r>
            <a:endParaRPr lang="en-US" dirty="0"/>
          </a:p>
        </p:txBody>
      </p:sp>
      <p:sp>
        <p:nvSpPr>
          <p:cNvPr id="6" name="TextBox 5">
            <a:extLst>
              <a:ext uri="{FF2B5EF4-FFF2-40B4-BE49-F238E27FC236}">
                <a16:creationId xmlns:a16="http://schemas.microsoft.com/office/drawing/2014/main" id="{AA0F142C-6476-4F90-B2D6-FEF273E4151B}"/>
              </a:ext>
            </a:extLst>
          </p:cNvPr>
          <p:cNvSpPr txBox="1"/>
          <p:nvPr/>
        </p:nvSpPr>
        <p:spPr>
          <a:xfrm>
            <a:off x="2517284" y="5809729"/>
            <a:ext cx="10515600" cy="553998"/>
          </a:xfrm>
          <a:prstGeom prst="rect">
            <a:avLst/>
          </a:prstGeom>
          <a:noFill/>
        </p:spPr>
        <p:txBody>
          <a:bodyPr wrap="square" rtlCol="0">
            <a:spAutoFit/>
          </a:bodyPr>
          <a:lstStyle/>
          <a:p>
            <a:pPr marL="0" marR="0"/>
            <a:r>
              <a:rPr lang="en-US" sz="1000" dirty="0">
                <a:effectLst/>
                <a:ea typeface="Calibri" panose="020F0502020204030204" pitchFamily="34" charset="0"/>
                <a:cs typeface="Times New Roman" panose="02020603050405020304" pitchFamily="18" charset="0"/>
              </a:rPr>
              <a:t>Clustered std. errors at the state level in parentheses;  *p&lt;0.05, **p&lt;0.01, ***p&lt;0.001</a:t>
            </a:r>
          </a:p>
          <a:p>
            <a:pPr marL="0" marR="0"/>
            <a:r>
              <a:rPr lang="en-US" sz="1000" dirty="0">
                <a:effectLst/>
                <a:ea typeface="Calibri" panose="020F0502020204030204" pitchFamily="34" charset="0"/>
                <a:cs typeface="Times New Roman" panose="02020603050405020304" pitchFamily="18" charset="0"/>
              </a:rPr>
              <a:t>Both models control for individual level covariates. Panel 2 models also include time varying state level control variables.  MML- Medical Marijuana Legalization </a:t>
            </a:r>
          </a:p>
          <a:p>
            <a:r>
              <a:rPr lang="en-US" sz="1000" baseline="30000" dirty="0">
                <a:effectLst/>
                <a:ea typeface="Calibri" panose="020F0502020204030204" pitchFamily="34" charset="0"/>
              </a:rPr>
              <a:t>a</a:t>
            </a:r>
            <a:r>
              <a:rPr lang="en-US" sz="1000" dirty="0">
                <a:effectLst/>
                <a:ea typeface="Calibri" panose="020F0502020204030204" pitchFamily="34" charset="0"/>
              </a:rPr>
              <a:t>p-value for F-test for null hypothesis: the difference in collective pre-period trends between the treatment and control group is zero. </a:t>
            </a:r>
            <a:endParaRPr lang="en-US" sz="1000" dirty="0"/>
          </a:p>
        </p:txBody>
      </p:sp>
    </p:spTree>
    <p:extLst>
      <p:ext uri="{BB962C8B-B14F-4D97-AF65-F5344CB8AC3E}">
        <p14:creationId xmlns:p14="http://schemas.microsoft.com/office/powerpoint/2010/main" val="2501249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4FFB2-66D6-4416-B03B-7821BC12C2CC}"/>
              </a:ext>
            </a:extLst>
          </p:cNvPr>
          <p:cNvSpPr>
            <a:spLocks noGrp="1"/>
          </p:cNvSpPr>
          <p:nvPr>
            <p:ph type="title"/>
          </p:nvPr>
        </p:nvSpPr>
        <p:spPr/>
        <p:txBody>
          <a:bodyPr/>
          <a:lstStyle/>
          <a:p>
            <a:r>
              <a:rPr lang="en-US" dirty="0">
                <a:solidFill>
                  <a:schemeClr val="accent4">
                    <a:lumMod val="75000"/>
                  </a:schemeClr>
                </a:solidFill>
              </a:rPr>
              <a:t>Event study estimates</a:t>
            </a:r>
          </a:p>
        </p:txBody>
      </p:sp>
      <p:sp>
        <p:nvSpPr>
          <p:cNvPr id="3" name="Content Placeholder 2">
            <a:extLst>
              <a:ext uri="{FF2B5EF4-FFF2-40B4-BE49-F238E27FC236}">
                <a16:creationId xmlns:a16="http://schemas.microsoft.com/office/drawing/2014/main" id="{FCA3DDEE-3969-4F2A-98F7-E2367656AF8C}"/>
              </a:ext>
            </a:extLst>
          </p:cNvPr>
          <p:cNvSpPr>
            <a:spLocks noGrp="1"/>
          </p:cNvSpPr>
          <p:nvPr>
            <p:ph idx="1"/>
          </p:nvPr>
        </p:nvSpPr>
        <p:spPr>
          <a:xfrm>
            <a:off x="838200" y="1363362"/>
            <a:ext cx="10515600" cy="4388698"/>
          </a:xfrm>
        </p:spPr>
        <p:txBody>
          <a:bodyPr/>
          <a:lstStyle/>
          <a:p>
            <a:pPr marL="0" indent="0">
              <a:buNone/>
            </a:pPr>
            <a:r>
              <a:rPr lang="en-US" sz="1800" b="1" dirty="0">
                <a:effectLst/>
                <a:latin typeface="+mn-lt"/>
                <a:ea typeface="Calibri" panose="020F0502020204030204" pitchFamily="34" charset="0"/>
              </a:rPr>
              <a:t>Event study models with all covariates</a:t>
            </a:r>
            <a:endParaRPr lang="en-US" dirty="0">
              <a:latin typeface="+mn-lt"/>
            </a:endParaRPr>
          </a:p>
        </p:txBody>
      </p:sp>
      <p:sp>
        <p:nvSpPr>
          <p:cNvPr id="4" name="Footer Placeholder 3">
            <a:extLst>
              <a:ext uri="{FF2B5EF4-FFF2-40B4-BE49-F238E27FC236}">
                <a16:creationId xmlns:a16="http://schemas.microsoft.com/office/drawing/2014/main" id="{C7CA60A1-3C45-424C-9DC2-7B969AFAB2E4}"/>
              </a:ext>
            </a:extLst>
          </p:cNvPr>
          <p:cNvSpPr>
            <a:spLocks noGrp="1"/>
          </p:cNvSpPr>
          <p:nvPr>
            <p:ph type="ftr" sz="quarter" idx="3"/>
          </p:nvPr>
        </p:nvSpPr>
        <p:spPr/>
        <p:txBody>
          <a:bodyPr/>
          <a:lstStyle/>
          <a:p>
            <a:r>
              <a:rPr lang="en-US"/>
              <a:t>College of Public Health</a:t>
            </a:r>
            <a:endParaRPr lang="en-US" dirty="0"/>
          </a:p>
        </p:txBody>
      </p:sp>
      <p:pic>
        <p:nvPicPr>
          <p:cNvPr id="1026" name="Picture 1">
            <a:extLst>
              <a:ext uri="{FF2B5EF4-FFF2-40B4-BE49-F238E27FC236}">
                <a16:creationId xmlns:a16="http://schemas.microsoft.com/office/drawing/2014/main" id="{C0F95D4F-F366-4882-97DA-50C3F804A6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345" y="1917455"/>
            <a:ext cx="4444092" cy="3234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5">
            <a:extLst>
              <a:ext uri="{FF2B5EF4-FFF2-40B4-BE49-F238E27FC236}">
                <a16:creationId xmlns:a16="http://schemas.microsoft.com/office/drawing/2014/main" id="{522B39DB-AEAA-4272-BC41-8CB001E459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7145" y="1917454"/>
            <a:ext cx="4444091" cy="3234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692418"/>
      </p:ext>
    </p:extLst>
  </p:cSld>
  <p:clrMapOvr>
    <a:masterClrMapping/>
  </p:clrMapOvr>
</p:sld>
</file>

<file path=ppt/theme/theme1.xml><?xml version="1.0" encoding="utf-8"?>
<a:theme xmlns:a="http://schemas.openxmlformats.org/drawingml/2006/main" name="Office Theme">
  <a:themeElements>
    <a:clrScheme name="IOWA BRAND COLORS">
      <a:dk1>
        <a:srgbClr val="000000"/>
      </a:dk1>
      <a:lt1>
        <a:srgbClr val="FFFFFF"/>
      </a:lt1>
      <a:dk2>
        <a:srgbClr val="62666A"/>
      </a:dk2>
      <a:lt2>
        <a:srgbClr val="BBBCBC"/>
      </a:lt2>
      <a:accent1>
        <a:srgbClr val="FFCD00"/>
      </a:accent1>
      <a:accent2>
        <a:srgbClr val="616669"/>
      </a:accent2>
      <a:accent3>
        <a:srgbClr val="BBBCBC"/>
      </a:accent3>
      <a:accent4>
        <a:srgbClr val="00A9E0"/>
      </a:accent4>
      <a:accent5>
        <a:srgbClr val="00AF66"/>
      </a:accent5>
      <a:accent6>
        <a:srgbClr val="FF8200"/>
      </a:accent6>
      <a:hlink>
        <a:srgbClr val="00558C"/>
      </a:hlink>
      <a:folHlink>
        <a:srgbClr val="63666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6640</TotalTime>
  <Words>1141</Words>
  <Application>Microsoft Office PowerPoint</Application>
  <PresentationFormat>Widescreen</PresentationFormat>
  <Paragraphs>173</Paragraphs>
  <Slides>12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Cambria Math</vt:lpstr>
      <vt:lpstr>Times New Roman</vt:lpstr>
      <vt:lpstr>Office Theme</vt:lpstr>
      <vt:lpstr>Medical Marijuana Laws and Out of Pocket Expenses at End of Life </vt:lpstr>
      <vt:lpstr>Background </vt:lpstr>
      <vt:lpstr>Mechanisms </vt:lpstr>
      <vt:lpstr>Data &amp; sample  </vt:lpstr>
      <vt:lpstr>Outcome variables</vt:lpstr>
      <vt:lpstr>Key independent variable &amp; covariates</vt:lpstr>
      <vt:lpstr>Empirical Strategy</vt:lpstr>
      <vt:lpstr>Results </vt:lpstr>
      <vt:lpstr>Event study estimates</vt:lpstr>
      <vt:lpstr>Heterogeneity by program characteristics </vt:lpstr>
      <vt:lpstr>Moderating effects: OOP drug expenses</vt:lpstr>
      <vt:lpstr>Key 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Corliss, Jessica A</dc:creator>
  <cp:lastModifiedBy>Divya Bhagianadh</cp:lastModifiedBy>
  <cp:revision>405</cp:revision>
  <cp:lastPrinted>2022-04-13T17:16:58Z</cp:lastPrinted>
  <dcterms:created xsi:type="dcterms:W3CDTF">2020-01-21T18:13:39Z</dcterms:created>
  <dcterms:modified xsi:type="dcterms:W3CDTF">2022-10-30T21:32:17Z</dcterms:modified>
</cp:coreProperties>
</file>